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0" r:id="rId2"/>
    <p:sldId id="263" r:id="rId3"/>
    <p:sldId id="267" r:id="rId4"/>
    <p:sldId id="268" r:id="rId5"/>
  </p:sldIdLst>
  <p:sldSz cx="9906000" cy="6858000" type="A4"/>
  <p:notesSz cx="6781800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  <a:srgbClr val="FF9900"/>
    <a:srgbClr val="FC6600"/>
    <a:srgbClr val="FF8E41"/>
    <a:srgbClr val="000066"/>
    <a:srgbClr val="CCEC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22495" autoAdjust="0"/>
    <p:restoredTop sz="94660"/>
  </p:normalViewPr>
  <p:slideViewPr>
    <p:cSldViewPr>
      <p:cViewPr varScale="1">
        <p:scale>
          <a:sx n="127" d="100"/>
          <a:sy n="127" d="100"/>
        </p:scale>
        <p:origin x="1644" y="120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FCADAA-7E1A-BF3D-DEDB-964CC529D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5154BE-DCE2-8535-8CC5-16C504F70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2E4634-6FA9-507B-2BA2-64F69C749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2F910-5C3B-4293-A4FA-DEE18C31DF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7842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0EA3CA-2F50-7BBF-BEC3-A2ABA5315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35B6C2-1705-FBFC-D157-8C58F9C4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30F4E5-631F-1F39-B5B8-EAB85513C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4AE98-5A5B-4182-BE5C-009682033A4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007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5"/>
            <a:ext cx="2414588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8" y="274645"/>
            <a:ext cx="70786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DE0B31-EF3D-165F-90B8-6BF09BCBB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FFE069-DFD4-C1FE-D1D8-FA2B5D077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475EFC-2728-1B11-9564-130761A71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14E51-E868-4A6B-875D-BAB5757C75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853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7D595F-8FAC-6DAA-806B-00FD44E25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567FD7-9927-839C-E3C8-7B535F42B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9BF17B-03F3-72AF-97DF-06464B9BE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4704A-E355-4C90-B61C-0A5D8C3FDB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4609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7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1771B2-3D62-81C1-6553-C161E3E92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D937A0-087C-6EED-F013-8BF23FD1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6339FC-EF17-6DA3-A32C-E18F79C5A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38D56-4654-43D3-8487-C1F36FA11C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043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6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6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9E61C95-E88B-5FF9-0B3E-AD2E1F732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B291D4B1-A7C6-37CA-BE38-9A55B4939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C761760-CCCB-F61A-1C21-0DEDCE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FDA4B-7E9A-46AD-BF70-2E7D9EB16E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695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35816951-8C7B-68D3-EBD2-0DEE8EC65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701544AF-B3E3-061A-B823-4675D4212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D3D6321A-EBA4-4E6C-1445-84A2F0FF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02D37E-B702-45AF-AE38-D4B6CE3E63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203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FCD8BA6B-39AD-9D7D-FCC8-CCF87A845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41977D5-A461-B939-CC42-A258C103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8E6B720-1339-DCF3-4189-25191FD37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A425E-ED47-4714-9D61-FC9821C932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1069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F12BA9A1-A3E7-96E8-A530-45060529C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C83EDEDB-E515-F1D3-1AB1-7EBEB5B64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83FEACF4-F0E6-ED9B-AF1C-44B8A596E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926A63-90C2-4927-A5F2-1B83D3A391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079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7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DD90369-53AF-8BC0-525A-FC6E05EF3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FC5A6D0-26CE-084F-3030-39C89FEDE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C1F96BD-169D-73A3-E6FE-601E9D4AC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B9CE8A-F4AC-435F-BA82-B0FFEBD3E72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082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04AD32E4-4A21-B2C0-AC88-ED943868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5CE4A27-F1AB-6EE2-C705-CBFD61F68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2FC654F-1952-50A2-5D32-4DC746BE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028F6-9A20-4489-A47C-AFCAE4FC22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1492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DE7B2262-63D5-6457-17C2-CBDF5023107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5C976FB3-017E-D69C-5778-3FACAC2EC4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075F87-5ADA-E7D1-397F-A87CD6A444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830D11-0705-29BF-6CA0-0452A655C7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FC27C0-BB61-A571-487D-BE0F657A7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C9A5D47-C547-46D0-AF6F-F3A9EBDA961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1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rgbClr val="99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1" name="Picture 43" descr="C:\Users\E957F~1.BAZ\AppData\Local\Temp\notesFCBCEE\Sequence 01634.jpg">
            <a:extLst>
              <a:ext uri="{FF2B5EF4-FFF2-40B4-BE49-F238E27FC236}">
                <a16:creationId xmlns:a16="http://schemas.microsoft.com/office/drawing/2014/main" id="{E250D4E7-6A00-7CA8-F459-4B522DE60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r="-1240"/>
          <a:stretch>
            <a:fillRect/>
          </a:stretch>
        </p:blipFill>
        <p:spPr bwMode="auto">
          <a:xfrm>
            <a:off x="7235829" y="1357298"/>
            <a:ext cx="267017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51" name="Group 4">
            <a:extLst>
              <a:ext uri="{FF2B5EF4-FFF2-40B4-BE49-F238E27FC236}">
                <a16:creationId xmlns:a16="http://schemas.microsoft.com/office/drawing/2014/main" id="{6FD89945-EAB0-5FD6-5840-9CABED8A6A2D}"/>
              </a:ext>
            </a:extLst>
          </p:cNvPr>
          <p:cNvGrpSpPr>
            <a:grpSpLocks/>
          </p:cNvGrpSpPr>
          <p:nvPr/>
        </p:nvGrpSpPr>
        <p:grpSpPr bwMode="auto">
          <a:xfrm>
            <a:off x="6807200" y="2997200"/>
            <a:ext cx="360363" cy="3789363"/>
            <a:chOff x="4391" y="89"/>
            <a:chExt cx="276" cy="4334"/>
          </a:xfrm>
        </p:grpSpPr>
        <p:grpSp>
          <p:nvGrpSpPr>
            <p:cNvPr id="2074" name="Group 5">
              <a:extLst>
                <a:ext uri="{FF2B5EF4-FFF2-40B4-BE49-F238E27FC236}">
                  <a16:creationId xmlns:a16="http://schemas.microsoft.com/office/drawing/2014/main" id="{CEB476F9-72E9-267C-75A9-1D601C270D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1" y="3698"/>
              <a:ext cx="268" cy="725"/>
              <a:chOff x="4391" y="3698"/>
              <a:chExt cx="268" cy="725"/>
            </a:xfrm>
          </p:grpSpPr>
          <p:pic>
            <p:nvPicPr>
              <p:cNvPr id="2090" name="Picture 6" descr="КОПИЯ 117">
                <a:extLst>
                  <a:ext uri="{FF2B5EF4-FFF2-40B4-BE49-F238E27FC236}">
                    <a16:creationId xmlns:a16="http://schemas.microsoft.com/office/drawing/2014/main" id="{0EDFF70C-F419-EC35-4CAD-77E35773E1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" name="Picture 7" descr="КОПИЯ 117">
                <a:extLst>
                  <a:ext uri="{FF2B5EF4-FFF2-40B4-BE49-F238E27FC236}">
                    <a16:creationId xmlns:a16="http://schemas.microsoft.com/office/drawing/2014/main" id="{A169937A-6312-F940-CBBD-12476F6221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75" name="Group 8">
              <a:extLst>
                <a:ext uri="{FF2B5EF4-FFF2-40B4-BE49-F238E27FC236}">
                  <a16:creationId xmlns:a16="http://schemas.microsoft.com/office/drawing/2014/main" id="{C820EB3C-69AD-6132-A3C5-525CF0C788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2" y="2992"/>
              <a:ext cx="268" cy="725"/>
              <a:chOff x="4391" y="3698"/>
              <a:chExt cx="268" cy="725"/>
            </a:xfrm>
          </p:grpSpPr>
          <p:pic>
            <p:nvPicPr>
              <p:cNvPr id="2088" name="Picture 9" descr="КОПИЯ 117">
                <a:extLst>
                  <a:ext uri="{FF2B5EF4-FFF2-40B4-BE49-F238E27FC236}">
                    <a16:creationId xmlns:a16="http://schemas.microsoft.com/office/drawing/2014/main" id="{E82A6AB9-D98A-50B1-0FF8-0C43E90017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89" name="Picture 10" descr="КОПИЯ 117">
                <a:extLst>
                  <a:ext uri="{FF2B5EF4-FFF2-40B4-BE49-F238E27FC236}">
                    <a16:creationId xmlns:a16="http://schemas.microsoft.com/office/drawing/2014/main" id="{5B931643-D71F-21FB-F4B8-D18405C641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76" name="Group 11">
              <a:extLst>
                <a:ext uri="{FF2B5EF4-FFF2-40B4-BE49-F238E27FC236}">
                  <a16:creationId xmlns:a16="http://schemas.microsoft.com/office/drawing/2014/main" id="{732AD61C-421E-A510-CD0F-927D6AD6DE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2266"/>
              <a:ext cx="268" cy="725"/>
              <a:chOff x="4391" y="3698"/>
              <a:chExt cx="268" cy="725"/>
            </a:xfrm>
          </p:grpSpPr>
          <p:pic>
            <p:nvPicPr>
              <p:cNvPr id="2086" name="Picture 12" descr="КОПИЯ 117">
                <a:extLst>
                  <a:ext uri="{FF2B5EF4-FFF2-40B4-BE49-F238E27FC236}">
                    <a16:creationId xmlns:a16="http://schemas.microsoft.com/office/drawing/2014/main" id="{A8E12987-BE5E-C818-41C9-0A8F3D33D9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87" name="Picture 13" descr="КОПИЯ 117">
                <a:extLst>
                  <a:ext uri="{FF2B5EF4-FFF2-40B4-BE49-F238E27FC236}">
                    <a16:creationId xmlns:a16="http://schemas.microsoft.com/office/drawing/2014/main" id="{4D54380E-E7BE-14D3-A912-60E01B2DF2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77" name="Group 14">
              <a:extLst>
                <a:ext uri="{FF2B5EF4-FFF2-40B4-BE49-F238E27FC236}">
                  <a16:creationId xmlns:a16="http://schemas.microsoft.com/office/drawing/2014/main" id="{1D2C0DD1-62A9-4207-C4F5-B8C54E662E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1540"/>
              <a:ext cx="268" cy="725"/>
              <a:chOff x="4391" y="3698"/>
              <a:chExt cx="268" cy="725"/>
            </a:xfrm>
          </p:grpSpPr>
          <p:pic>
            <p:nvPicPr>
              <p:cNvPr id="2084" name="Picture 15" descr="КОПИЯ 117">
                <a:extLst>
                  <a:ext uri="{FF2B5EF4-FFF2-40B4-BE49-F238E27FC236}">
                    <a16:creationId xmlns:a16="http://schemas.microsoft.com/office/drawing/2014/main" id="{4AE6364E-3476-E413-5D1B-F9BCB5EF63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85" name="Picture 16" descr="КОПИЯ 117">
                <a:extLst>
                  <a:ext uri="{FF2B5EF4-FFF2-40B4-BE49-F238E27FC236}">
                    <a16:creationId xmlns:a16="http://schemas.microsoft.com/office/drawing/2014/main" id="{87B234D3-63D4-0FDD-13C2-17ADA9C21B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78" name="Group 17">
              <a:extLst>
                <a:ext uri="{FF2B5EF4-FFF2-40B4-BE49-F238E27FC236}">
                  <a16:creationId xmlns:a16="http://schemas.microsoft.com/office/drawing/2014/main" id="{53B3BD3D-604D-D721-2C66-124311BE93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9" y="823"/>
              <a:ext cx="268" cy="725"/>
              <a:chOff x="4391" y="3698"/>
              <a:chExt cx="268" cy="725"/>
            </a:xfrm>
          </p:grpSpPr>
          <p:pic>
            <p:nvPicPr>
              <p:cNvPr id="2082" name="Picture 18" descr="КОПИЯ 117">
                <a:extLst>
                  <a:ext uri="{FF2B5EF4-FFF2-40B4-BE49-F238E27FC236}">
                    <a16:creationId xmlns:a16="http://schemas.microsoft.com/office/drawing/2014/main" id="{F42A6A22-07AB-D5E0-689D-133B3275FC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83" name="Picture 19" descr="КОПИЯ 117">
                <a:extLst>
                  <a:ext uri="{FF2B5EF4-FFF2-40B4-BE49-F238E27FC236}">
                    <a16:creationId xmlns:a16="http://schemas.microsoft.com/office/drawing/2014/main" id="{71D3BA0E-4933-63B4-73E6-3D13509230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79" name="Group 20">
              <a:extLst>
                <a:ext uri="{FF2B5EF4-FFF2-40B4-BE49-F238E27FC236}">
                  <a16:creationId xmlns:a16="http://schemas.microsoft.com/office/drawing/2014/main" id="{9DD864D0-A59A-79B9-85BC-703BFDF6C0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89"/>
              <a:ext cx="268" cy="725"/>
              <a:chOff x="4391" y="3698"/>
              <a:chExt cx="268" cy="725"/>
            </a:xfrm>
          </p:grpSpPr>
          <p:pic>
            <p:nvPicPr>
              <p:cNvPr id="2080" name="Picture 21" descr="КОПИЯ 117">
                <a:extLst>
                  <a:ext uri="{FF2B5EF4-FFF2-40B4-BE49-F238E27FC236}">
                    <a16:creationId xmlns:a16="http://schemas.microsoft.com/office/drawing/2014/main" id="{1693D34F-888E-7CBF-67CC-588DA176B5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81" name="Picture 22" descr="КОПИЯ 117">
                <a:extLst>
                  <a:ext uri="{FF2B5EF4-FFF2-40B4-BE49-F238E27FC236}">
                    <a16:creationId xmlns:a16="http://schemas.microsoft.com/office/drawing/2014/main" id="{541FA669-66C4-6759-C5A8-A9B62101EBD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83" name="Text Box 25">
            <a:extLst>
              <a:ext uri="{FF2B5EF4-FFF2-40B4-BE49-F238E27FC236}">
                <a16:creationId xmlns:a16="http://schemas.microsoft.com/office/drawing/2014/main" id="{6F7B5FF9-C9B3-3FA7-68E9-41BE5CF59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3" y="1843088"/>
            <a:ext cx="2973387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221" tIns="44609" rIns="89221" bIns="44609">
            <a:spAutoFit/>
          </a:bodyPr>
          <a:lstStyle/>
          <a:p>
            <a:pPr algn="ctr" defTabSz="892175" eaLnBrk="1" hangingPunct="1">
              <a:defRPr/>
            </a:pPr>
            <a:r>
              <a:rPr lang="kk-KZ" altLang="ru-RU" sz="800" b="1" dirty="0">
                <a:latin typeface="Times New Roman" pitchFamily="18" charset="0"/>
              </a:rPr>
              <a:t>ӘСКЕРИ КОЛЛЕДЖІНЕ ҚАБЫЛДАУ ШАРТЫ:</a:t>
            </a:r>
          </a:p>
          <a:p>
            <a:pPr algn="just">
              <a:defRPr/>
            </a:pPr>
            <a:r>
              <a:rPr lang="kk-KZ" altLang="ru-RU" sz="700" dirty="0">
                <a:latin typeface="Times New Roman" pitchFamily="18" charset="0"/>
                <a:cs typeface="Times New Roman" pitchFamily="18" charset="0"/>
              </a:rPr>
              <a:t>1) әскери қызмет өткермеген, </a:t>
            </a:r>
            <a:r>
              <a:rPr lang="kk-KZ" altLang="ru-RU" sz="750" dirty="0">
                <a:latin typeface="Times New Roman" pitchFamily="18" charset="0"/>
                <a:cs typeface="Times New Roman" pitchFamily="18" charset="0"/>
              </a:rPr>
              <a:t>оқуға түсетін жылы он жеті жасқа толған, бірақ жиырма бір жастан үлкен емес азаматтар;</a:t>
            </a:r>
          </a:p>
          <a:p>
            <a:pPr algn="just">
              <a:defRPr/>
            </a:pPr>
            <a:r>
              <a:rPr lang="kk-KZ" altLang="ru-RU" sz="750" dirty="0">
                <a:latin typeface="Times New Roman" pitchFamily="18" charset="0"/>
                <a:cs typeface="Times New Roman" pitchFamily="18" charset="0"/>
              </a:rPr>
              <a:t>2) әскери қызмет өткерген азаматтар және оқуға түсетін жылы жиырма төрт жасқа толғанға дейін әскери қызмет өткеріп жатқан әскери қызметшілер;</a:t>
            </a:r>
          </a:p>
          <a:p>
            <a:pPr algn="just">
              <a:defRPr/>
            </a:pPr>
            <a:r>
              <a:rPr lang="kk-KZ" altLang="ru-RU" sz="750" dirty="0">
                <a:latin typeface="Times New Roman" pitchFamily="18" charset="0"/>
                <a:cs typeface="Times New Roman" pitchFamily="18" charset="0"/>
              </a:rPr>
              <a:t>3) жиырма бес жасқа толғанға дейін келісімшарт бойынша әскери қызмет өткеретін әскери қызметшілер оқуға түседі. </a:t>
            </a:r>
          </a:p>
          <a:p>
            <a:pPr algn="just">
              <a:defRPr/>
            </a:pPr>
            <a:endParaRPr lang="kk-KZ" altLang="ru-RU" sz="75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kk-KZ" altLang="ru-RU" sz="750" dirty="0">
                <a:latin typeface="Times New Roman" pitchFamily="18" charset="0"/>
                <a:cs typeface="Times New Roman" pitchFamily="18" charset="0"/>
              </a:rPr>
              <a:t>Оқуға түсушілер Әскери колледжінің оқуға түсу комиссиясына келесі құжаттардың түпнұсқасын ұсынады:</a:t>
            </a:r>
          </a:p>
          <a:p>
            <a:pPr algn="just">
              <a:defRPr/>
            </a:pPr>
            <a:r>
              <a:rPr lang="kk-KZ" altLang="ru-RU" sz="750" dirty="0">
                <a:latin typeface="Times New Roman" pitchFamily="18" charset="0"/>
              </a:rPr>
              <a:t>1) </a:t>
            </a:r>
            <a:r>
              <a:rPr lang="kk-KZ" sz="750" dirty="0">
                <a:latin typeface="Times New Roman" pitchFamily="18" charset="0"/>
                <a:cs typeface="Times New Roman" pitchFamily="18" charset="0"/>
              </a:rPr>
              <a:t>өтініш (өтініште тегі, аты және әкесінің аты (бар болған кезде), туған күні, айы және жылы, оқуға түсушінің тұрғылықты жерінің мекен-жайы, ата-анасының байланыс деректері көрсетіледі);</a:t>
            </a:r>
          </a:p>
          <a:p>
            <a:pPr algn="just">
              <a:defRPr/>
            </a:pPr>
            <a:r>
              <a:rPr lang="kk-KZ" sz="750" dirty="0">
                <a:latin typeface="Times New Roman" pitchFamily="18" charset="0"/>
                <a:cs typeface="Times New Roman" pitchFamily="18" charset="0"/>
              </a:rPr>
              <a:t>2) жеке куәлігі (түпнұсқасы және көшірмесі);</a:t>
            </a:r>
          </a:p>
          <a:p>
            <a:pPr algn="just">
              <a:defRPr/>
            </a:pPr>
            <a:r>
              <a:rPr lang="kk-KZ" sz="750" dirty="0">
                <a:latin typeface="Times New Roman" pitchFamily="18" charset="0"/>
                <a:cs typeface="Times New Roman" pitchFamily="18" charset="0"/>
              </a:rPr>
              <a:t>3) әскери билет (тек әскери қызметшілер түпнұсқасы және көшірмесі);</a:t>
            </a:r>
          </a:p>
          <a:p>
            <a:pPr>
              <a:defRPr/>
            </a:pPr>
            <a:r>
              <a:rPr lang="kk-KZ" sz="750" dirty="0">
                <a:latin typeface="Times New Roman" pitchFamily="18" charset="0"/>
                <a:cs typeface="Times New Roman" pitchFamily="18" charset="0"/>
              </a:rPr>
              <a:t>4) білімі туралы құжаттар (түпнұсқасы және көшірмесі);</a:t>
            </a:r>
          </a:p>
          <a:p>
            <a:pPr algn="just">
              <a:defRPr/>
            </a:pPr>
            <a:r>
              <a:rPr lang="kk-KZ" sz="750" dirty="0">
                <a:latin typeface="Times New Roman" pitchFamily="18" charset="0"/>
                <a:cs typeface="Times New Roman" pitchFamily="18" charset="0"/>
              </a:rPr>
              <a:t>5) әскери оқу орнына түсуші азаматтың әскери оқу орнына оқуға түсетін азаматтық медициналық куәландыру картасы;</a:t>
            </a:r>
          </a:p>
          <a:p>
            <a:pPr algn="just">
              <a:defRPr/>
            </a:pPr>
            <a:r>
              <a:rPr lang="kk-KZ" sz="750" dirty="0">
                <a:latin typeface="Times New Roman" pitchFamily="18" charset="0"/>
                <a:cs typeface="Times New Roman" pitchFamily="18" charset="0"/>
              </a:rPr>
              <a:t>6) 3х4 көлемді төрт фотосурет.</a:t>
            </a:r>
            <a:endParaRPr lang="kk-KZ" altLang="ru-RU" sz="75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Text Box 28">
            <a:extLst>
              <a:ext uri="{FF2B5EF4-FFF2-40B4-BE49-F238E27FC236}">
                <a16:creationId xmlns:a16="http://schemas.microsoft.com/office/drawing/2014/main" id="{A794B764-FC67-6095-4AAE-A229B3249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2175" y="4786313"/>
            <a:ext cx="2663825" cy="147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1" tIns="44609" rIns="89221" bIns="44609"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1000" b="1" i="1" u="sng" dirty="0">
                <a:latin typeface="Times New Roman" panose="02020603050405020304" pitchFamily="18" charset="0"/>
              </a:rPr>
              <a:t>Мекен-жайымыз:  </a:t>
            </a:r>
          </a:p>
          <a:p>
            <a:pPr algn="ctr" eaLnBrk="1" hangingPunct="1"/>
            <a:r>
              <a:rPr lang="kk-KZ" altLang="ru-RU" sz="1000" b="1" i="1" u="sng" dirty="0">
                <a:latin typeface="Times New Roman" panose="02020603050405020304" pitchFamily="18" charset="0"/>
              </a:rPr>
              <a:t>Қазақстан Республикасы, 021700, </a:t>
            </a:r>
          </a:p>
          <a:p>
            <a:pPr algn="ctr" eaLnBrk="1" hangingPunct="1"/>
            <a:r>
              <a:rPr lang="kk-KZ" altLang="ru-RU" sz="1000" b="1" i="1" u="sng" dirty="0">
                <a:latin typeface="Times New Roman" panose="02020603050405020304" pitchFamily="18" charset="0"/>
              </a:rPr>
              <a:t>Ақмола  облысы, Щучинск қаласы</a:t>
            </a:r>
          </a:p>
          <a:p>
            <a:pPr algn="ctr" eaLnBrk="1" hangingPunct="1"/>
            <a:r>
              <a:rPr lang="kk-KZ" altLang="ru-RU" sz="1000" b="1" i="1" u="sng" dirty="0">
                <a:latin typeface="Times New Roman" panose="02020603050405020304" pitchFamily="18" charset="0"/>
              </a:rPr>
              <a:t>тел: 4-15-20 (8 71636)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k-KZ" altLang="ru-RU" sz="1000" b="1" i="1" u="sng" dirty="0">
                <a:latin typeface="Times New Roman" panose="02020603050405020304" pitchFamily="18" charset="0"/>
              </a:rPr>
              <a:t>87719927953, 87073423638,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k-KZ" altLang="ru-RU" sz="1000" b="1" i="1" u="sng" dirty="0">
                <a:latin typeface="Times New Roman" panose="02020603050405020304" pitchFamily="18" charset="0"/>
              </a:rPr>
              <a:t>87055598786, 87477043926,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k-KZ" altLang="ru-RU" sz="1000" b="1" i="1" u="sng">
                <a:latin typeface="Times New Roman" panose="02020603050405020304" pitchFamily="18" charset="0"/>
              </a:rPr>
              <a:t>87474787424,87072424296</a:t>
            </a:r>
            <a:endParaRPr lang="kk-KZ" altLang="ru-RU" sz="1000" b="1" i="1" u="sng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ru-RU" sz="1000" b="1" i="1" u="sng" dirty="0">
                <a:latin typeface="Times New Roman" panose="02020603050405020304" pitchFamily="18" charset="0"/>
              </a:rPr>
              <a:t>Instagram</a:t>
            </a:r>
            <a:r>
              <a:rPr lang="kk-KZ" altLang="ru-RU" sz="1000" b="1" i="1" u="sng" dirty="0">
                <a:latin typeface="Times New Roman" panose="02020603050405020304" pitchFamily="18" charset="0"/>
              </a:rPr>
              <a:t>:</a:t>
            </a:r>
            <a:r>
              <a:rPr lang="ru-RU" altLang="ru-RU" sz="1000" b="1" i="1" u="sng" dirty="0">
                <a:latin typeface="Times New Roman" panose="02020603050405020304" pitchFamily="18" charset="0"/>
              </a:rPr>
              <a:t> </a:t>
            </a:r>
            <a:r>
              <a:rPr lang="en-US" altLang="ru-RU" sz="1000" b="1" i="1" u="sng" dirty="0" err="1">
                <a:latin typeface="Times New Roman" panose="02020603050405020304" pitchFamily="18" charset="0"/>
              </a:rPr>
              <a:t>askeri_kolledgh</a:t>
            </a:r>
            <a:r>
              <a:rPr lang="en-US" altLang="ru-RU" sz="1000" b="1" i="1" u="sng" dirty="0">
                <a:latin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en-US" altLang="ru-RU" sz="1000" b="1" i="1" u="sng" dirty="0" err="1">
                <a:latin typeface="Times New Roman" panose="02020603050405020304" pitchFamily="18" charset="0"/>
              </a:rPr>
              <a:t>Tik</a:t>
            </a:r>
            <a:r>
              <a:rPr lang="en-US" altLang="ru-RU" sz="1000" b="1" i="1" u="sng" dirty="0">
                <a:latin typeface="Times New Roman" panose="02020603050405020304" pitchFamily="18" charset="0"/>
              </a:rPr>
              <a:t> Tok</a:t>
            </a:r>
            <a:r>
              <a:rPr lang="ru-RU" altLang="ru-RU" sz="1000" b="1" i="1" u="sng" dirty="0">
                <a:latin typeface="Times New Roman" panose="02020603050405020304" pitchFamily="18" charset="0"/>
              </a:rPr>
              <a:t>: </a:t>
            </a:r>
            <a:r>
              <a:rPr lang="en-US" altLang="ru-RU" sz="1000" b="1" i="1" u="sng" dirty="0">
                <a:latin typeface="Times New Roman" panose="02020603050405020304" pitchFamily="18" charset="0"/>
              </a:rPr>
              <a:t>@cadet_corp</a:t>
            </a:r>
            <a:endParaRPr lang="kk-KZ" altLang="ru-RU" sz="1000" b="1" i="1" u="sng" dirty="0">
              <a:latin typeface="Times New Roman" panose="02020603050405020304" pitchFamily="18" charset="0"/>
            </a:endParaRPr>
          </a:p>
        </p:txBody>
      </p:sp>
      <p:sp>
        <p:nvSpPr>
          <p:cNvPr id="2054" name="Прямоугольник 88">
            <a:extLst>
              <a:ext uri="{FF2B5EF4-FFF2-40B4-BE49-F238E27FC236}">
                <a16:creationId xmlns:a16="http://schemas.microsoft.com/office/drawing/2014/main" id="{BBBDD626-189D-B3E5-A326-DCACB5B3B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9488" y="241300"/>
            <a:ext cx="230346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1400" b="1">
                <a:latin typeface="Times New Roman" panose="02020603050405020304" pitchFamily="18" charset="0"/>
              </a:rPr>
              <a:t>Қазақстан Республикасы</a:t>
            </a:r>
          </a:p>
          <a:p>
            <a:pPr algn="ctr" eaLnBrk="1" hangingPunct="1"/>
            <a:r>
              <a:rPr lang="kk-KZ" altLang="ru-RU" sz="1400" b="1">
                <a:latin typeface="Times New Roman" panose="02020603050405020304" pitchFamily="18" charset="0"/>
              </a:rPr>
              <a:t>Қорғаныс министрлігінің ШОҚАН УАЛИХАНОВ атындағы</a:t>
            </a:r>
          </a:p>
          <a:p>
            <a:pPr algn="ctr" eaLnBrk="1" hangingPunct="1"/>
            <a:r>
              <a:rPr lang="kk-KZ" altLang="ru-RU" sz="1400" b="1">
                <a:latin typeface="Times New Roman" panose="02020603050405020304" pitchFamily="18" charset="0"/>
              </a:rPr>
              <a:t>ӘСКЕРИ КОЛЛЕДЖІ </a:t>
            </a:r>
            <a:endParaRPr lang="kk-KZ" altLang="en-US" sz="1400"/>
          </a:p>
        </p:txBody>
      </p:sp>
      <p:grpSp>
        <p:nvGrpSpPr>
          <p:cNvPr id="2055" name="Group 4">
            <a:extLst>
              <a:ext uri="{FF2B5EF4-FFF2-40B4-BE49-F238E27FC236}">
                <a16:creationId xmlns:a16="http://schemas.microsoft.com/office/drawing/2014/main" id="{30A3D690-5781-B759-BC8F-04F80F51A1B8}"/>
              </a:ext>
            </a:extLst>
          </p:cNvPr>
          <p:cNvGrpSpPr>
            <a:grpSpLocks/>
          </p:cNvGrpSpPr>
          <p:nvPr/>
        </p:nvGrpSpPr>
        <p:grpSpPr bwMode="auto">
          <a:xfrm>
            <a:off x="6808788" y="136525"/>
            <a:ext cx="358775" cy="2860675"/>
            <a:chOff x="4392" y="446"/>
            <a:chExt cx="275" cy="3271"/>
          </a:xfrm>
        </p:grpSpPr>
        <p:grpSp>
          <p:nvGrpSpPr>
            <p:cNvPr id="2061" name="Group 8">
              <a:extLst>
                <a:ext uri="{FF2B5EF4-FFF2-40B4-BE49-F238E27FC236}">
                  <a16:creationId xmlns:a16="http://schemas.microsoft.com/office/drawing/2014/main" id="{285E6CEF-52EE-989B-3DB7-D9206C1E5E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2" y="2992"/>
              <a:ext cx="268" cy="725"/>
              <a:chOff x="4391" y="3698"/>
              <a:chExt cx="268" cy="725"/>
            </a:xfrm>
          </p:grpSpPr>
          <p:pic>
            <p:nvPicPr>
              <p:cNvPr id="2072" name="Picture 9" descr="КОПИЯ 117">
                <a:extLst>
                  <a:ext uri="{FF2B5EF4-FFF2-40B4-BE49-F238E27FC236}">
                    <a16:creationId xmlns:a16="http://schemas.microsoft.com/office/drawing/2014/main" id="{6B1A7FB8-CB09-1A20-6D53-098B81D5C9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3" name="Picture 10" descr="КОПИЯ 117">
                <a:extLst>
                  <a:ext uri="{FF2B5EF4-FFF2-40B4-BE49-F238E27FC236}">
                    <a16:creationId xmlns:a16="http://schemas.microsoft.com/office/drawing/2014/main" id="{EC05BC40-7788-EDB6-DBED-DF44509619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62" name="Group 11">
              <a:extLst>
                <a:ext uri="{FF2B5EF4-FFF2-40B4-BE49-F238E27FC236}">
                  <a16:creationId xmlns:a16="http://schemas.microsoft.com/office/drawing/2014/main" id="{AF42CA8E-4D17-30D9-11B4-2507BEC103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2266"/>
              <a:ext cx="268" cy="725"/>
              <a:chOff x="4391" y="3698"/>
              <a:chExt cx="268" cy="725"/>
            </a:xfrm>
          </p:grpSpPr>
          <p:pic>
            <p:nvPicPr>
              <p:cNvPr id="2070" name="Picture 12" descr="КОПИЯ 117">
                <a:extLst>
                  <a:ext uri="{FF2B5EF4-FFF2-40B4-BE49-F238E27FC236}">
                    <a16:creationId xmlns:a16="http://schemas.microsoft.com/office/drawing/2014/main" id="{03C453A3-23C2-6CC6-4CC4-08E4ADDA1B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1" name="Picture 13" descr="КОПИЯ 117">
                <a:extLst>
                  <a:ext uri="{FF2B5EF4-FFF2-40B4-BE49-F238E27FC236}">
                    <a16:creationId xmlns:a16="http://schemas.microsoft.com/office/drawing/2014/main" id="{46CBB0DD-8CF4-094B-7D07-E316E7A348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63" name="Group 14">
              <a:extLst>
                <a:ext uri="{FF2B5EF4-FFF2-40B4-BE49-F238E27FC236}">
                  <a16:creationId xmlns:a16="http://schemas.microsoft.com/office/drawing/2014/main" id="{77DCA3F4-66AE-42DA-11FA-5B7315A0C2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1540"/>
              <a:ext cx="268" cy="725"/>
              <a:chOff x="4391" y="3698"/>
              <a:chExt cx="268" cy="725"/>
            </a:xfrm>
          </p:grpSpPr>
          <p:pic>
            <p:nvPicPr>
              <p:cNvPr id="2068" name="Picture 15" descr="КОПИЯ 117">
                <a:extLst>
                  <a:ext uri="{FF2B5EF4-FFF2-40B4-BE49-F238E27FC236}">
                    <a16:creationId xmlns:a16="http://schemas.microsoft.com/office/drawing/2014/main" id="{B863EA09-9673-4C07-D09B-1CC943F89F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69" name="Picture 16" descr="КОПИЯ 117">
                <a:extLst>
                  <a:ext uri="{FF2B5EF4-FFF2-40B4-BE49-F238E27FC236}">
                    <a16:creationId xmlns:a16="http://schemas.microsoft.com/office/drawing/2014/main" id="{FC45E8E9-CD1B-D126-1A90-9A5E151E20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64" name="Group 17">
              <a:extLst>
                <a:ext uri="{FF2B5EF4-FFF2-40B4-BE49-F238E27FC236}">
                  <a16:creationId xmlns:a16="http://schemas.microsoft.com/office/drawing/2014/main" id="{C3526D2A-DBC2-B8AF-E9D1-EADD7A0E24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9" y="823"/>
              <a:ext cx="268" cy="725"/>
              <a:chOff x="4391" y="3698"/>
              <a:chExt cx="268" cy="725"/>
            </a:xfrm>
          </p:grpSpPr>
          <p:pic>
            <p:nvPicPr>
              <p:cNvPr id="2066" name="Picture 18" descr="КОПИЯ 117">
                <a:extLst>
                  <a:ext uri="{FF2B5EF4-FFF2-40B4-BE49-F238E27FC236}">
                    <a16:creationId xmlns:a16="http://schemas.microsoft.com/office/drawing/2014/main" id="{0E6DA1F0-4FC2-9813-EEB4-CAA8B2A2F0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67" name="Picture 19" descr="КОПИЯ 117">
                <a:extLst>
                  <a:ext uri="{FF2B5EF4-FFF2-40B4-BE49-F238E27FC236}">
                    <a16:creationId xmlns:a16="http://schemas.microsoft.com/office/drawing/2014/main" id="{013F425F-545D-F4E2-D9C8-D7C78170D47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65" name="Picture 21" descr="КОПИЯ 117">
              <a:extLst>
                <a:ext uri="{FF2B5EF4-FFF2-40B4-BE49-F238E27FC236}">
                  <a16:creationId xmlns:a16="http://schemas.microsoft.com/office/drawing/2014/main" id="{BF002C4D-52D1-65E7-6645-D67DF1B150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" y="446"/>
              <a:ext cx="26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7" name="Picture 13" descr="C:\Users\e.bazarbaev\Desktop\агитация 2018\фото для буклета\img_3818_14527.jpg">
            <a:extLst>
              <a:ext uri="{FF2B5EF4-FFF2-40B4-BE49-F238E27FC236}">
                <a16:creationId xmlns:a16="http://schemas.microsoft.com/office/drawing/2014/main" id="{817092C7-8E09-0343-5144-55B684AE2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2802" y="71414"/>
            <a:ext cx="3024336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" name="Text Box 26">
            <a:extLst>
              <a:ext uri="{FF2B5EF4-FFF2-40B4-BE49-F238E27FC236}">
                <a16:creationId xmlns:a16="http://schemas.microsoft.com/office/drawing/2014/main" id="{9AB400EE-12A7-8184-5FF4-BCA946815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64" y="1718131"/>
            <a:ext cx="3228975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966788">
              <a:defRPr/>
            </a:pPr>
            <a:r>
              <a:rPr lang="kk-KZ" altLang="ru-RU" sz="800" b="1" dirty="0">
                <a:latin typeface="Times New Roman" pitchFamily="18" charset="0"/>
              </a:rPr>
              <a:t>Әскери колледжіне қабылдау үшін құжаттарды ұсыну тәртібі</a:t>
            </a:r>
          </a:p>
          <a:p>
            <a:pPr indent="177800" algn="just" defTabSz="966788">
              <a:defRPr/>
            </a:pP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1. Мектеп және «Жас ұлан» мамандандырылған лицейінің бітірушілері  қатарынан оқуға түсуші </a:t>
            </a:r>
            <a:r>
              <a:rPr lang="kk-KZ" altLang="ru-RU" sz="800" dirty="0">
                <a:latin typeface="Times New Roman" pitchFamily="18" charset="0"/>
              </a:rPr>
              <a:t>Әскери колледжіне </a:t>
            </a: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оқуға түсу үшін өзінің білім беру ұйымы басшысының атына өтініш береді.</a:t>
            </a:r>
          </a:p>
          <a:p>
            <a:pPr algn="just" defTabSz="966788">
              <a:defRPr/>
            </a:pPr>
            <a:r>
              <a:rPr lang="kk-KZ" sz="800" b="1" dirty="0">
                <a:latin typeface="Times New Roman" pitchFamily="18" charset="0"/>
                <a:cs typeface="Times New Roman" pitchFamily="18" charset="0"/>
              </a:rPr>
              <a:t>Білім беру ұйымының басшысы </a:t>
            </a: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келесі жұмыстарды ұйымдастырады:</a:t>
            </a:r>
          </a:p>
          <a:p>
            <a:pPr algn="just" defTabSz="966788">
              <a:defRPr/>
            </a:pP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1) Әскери-дәрігерлік  сараптама жүргізу қағидаларына сәйкес алдын ала медициналық куәландырудан өту;</a:t>
            </a:r>
          </a:p>
          <a:p>
            <a:pPr algn="just" defTabSz="966788">
              <a:defRPr/>
            </a:pP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2) кәсіби-психологиялық тестілеуді тапсыру;</a:t>
            </a:r>
          </a:p>
          <a:p>
            <a:pPr algn="just" defTabSz="966788">
              <a:defRPr/>
            </a:pP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3) дене дайындығы бойынша нормативтерді тапсыру.</a:t>
            </a:r>
          </a:p>
          <a:p>
            <a:pPr algn="just" defTabSz="966788">
              <a:defRPr/>
            </a:pP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Арнайы тексеруден өткен, денсаулық жағдайы бойынша оқуға жарамды, </a:t>
            </a:r>
            <a:r>
              <a:rPr lang="kk-KZ" sz="800" b="1" dirty="0">
                <a:latin typeface="Times New Roman" pitchFamily="18" charset="0"/>
                <a:cs typeface="Times New Roman" pitchFamily="18" charset="0"/>
              </a:rPr>
              <a:t>аттестаттың кемінде 3.</a:t>
            </a:r>
            <a:r>
              <a:rPr lang="en-GB" sz="8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sz="800" b="1" dirty="0">
                <a:latin typeface="Times New Roman" pitchFamily="18" charset="0"/>
                <a:cs typeface="Times New Roman" pitchFamily="18" charset="0"/>
              </a:rPr>
              <a:t> орташа балы бар </a:t>
            </a: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бітірушілер комиссияға кәсіби-психологиялық тестілеу мен дене дайындығы бойынша нормативтерді тапсырады. Оларды тапсыру нәтижелері қабылдаудың  І және ІІ кезеңдерінің нәтижелері болып табылады.</a:t>
            </a:r>
          </a:p>
          <a:p>
            <a:pPr algn="just" defTabSz="966788">
              <a:defRPr/>
            </a:pP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Қабылдаудың ІІ кезеңінен өткен бітіруші қабылдаудың ІІІ кезеңінен өту үшін қабылдау жылының 28-нен бастап 31-ші шілдесіне дейін Әскери колледжіне келеді.</a:t>
            </a:r>
          </a:p>
          <a:p>
            <a:pPr indent="177800" algn="just" defTabSz="966788">
              <a:defRPr/>
            </a:pP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800" b="1" dirty="0">
                <a:latin typeface="Times New Roman" pitchFamily="18" charset="0"/>
                <a:cs typeface="Times New Roman" pitchFamily="18" charset="0"/>
              </a:rPr>
              <a:t>Азаматтар қатарынан</a:t>
            </a: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 оқуға түсуші </a:t>
            </a:r>
            <a:r>
              <a:rPr lang="kk-KZ" altLang="ru-RU" sz="800" dirty="0">
                <a:latin typeface="Times New Roman" pitchFamily="18" charset="0"/>
              </a:rPr>
              <a:t>Әскери колледжіне</a:t>
            </a: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 оқуға түсу үшін қабылдау жылы тұрғылықты жері бойынша қорғаныс істері жөніндегі бөлім (басқарма) бастығының атына өтініш береді.</a:t>
            </a:r>
          </a:p>
          <a:p>
            <a:pPr algn="just" defTabSz="966788">
              <a:defRPr/>
            </a:pP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Қорғаныс істері жөніндегі бөлім (басқарма) бастығы ҚР ҰҚО туралы Заңға сәйкес арнайы тексеру және Әскери-дәрігерлік сараптама жүргізу қағидаларына сәйкес алдын ала медициналық куәландырудан өту жөніндегі жұмысты ұйымдастырады.</a:t>
            </a:r>
          </a:p>
          <a:p>
            <a:pPr algn="just" defTabSz="966788">
              <a:defRPr/>
            </a:pP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Денсаулық жағдайы бойынша оқуға жарамды, үлгерімнің </a:t>
            </a:r>
            <a:r>
              <a:rPr lang="kk-KZ" sz="800" b="1" dirty="0">
                <a:latin typeface="Times New Roman" pitchFamily="18" charset="0"/>
                <a:cs typeface="Times New Roman" pitchFamily="18" charset="0"/>
              </a:rPr>
              <a:t>кемінде 3.</a:t>
            </a:r>
            <a:r>
              <a:rPr lang="en-GB" sz="800" b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sz="800" b="1" dirty="0">
                <a:latin typeface="Times New Roman" pitchFamily="18" charset="0"/>
                <a:cs typeface="Times New Roman" pitchFamily="18" charset="0"/>
              </a:rPr>
              <a:t> орташа балы бар білімі туралы құжаты бар</a:t>
            </a: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  оқуға түсушілер қабылдау жылының 28-нен бастап 31-ші шілдесін қоса алғанда </a:t>
            </a:r>
            <a:r>
              <a:rPr lang="kk-KZ" altLang="ru-RU" sz="800" dirty="0">
                <a:latin typeface="Times New Roman" pitchFamily="18" charset="0"/>
              </a:rPr>
              <a:t>Әскери колледжге </a:t>
            </a:r>
            <a:r>
              <a:rPr lang="kk-KZ" sz="800" dirty="0">
                <a:latin typeface="Times New Roman" pitchFamily="18" charset="0"/>
                <a:cs typeface="Times New Roman" pitchFamily="18" charset="0"/>
              </a:rPr>
              <a:t>келеді.</a:t>
            </a:r>
            <a:endParaRPr lang="kk-KZ" alt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20000"/>
              </a:spcBef>
            </a:pPr>
            <a:r>
              <a:rPr lang="kk-KZ" altLang="ru-RU" sz="8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altLang="ru-RU" sz="800" dirty="0">
                <a:latin typeface="Times New Roman" pitchFamily="18" charset="0"/>
              </a:rPr>
              <a:t>Әскери колледжге </a:t>
            </a:r>
            <a:r>
              <a:rPr lang="ru-RU" altLang="ru-RU" sz="800" dirty="0" err="1">
                <a:latin typeface="Times New Roman" pitchFamily="18" charset="0"/>
                <a:cs typeface="Times New Roman" pitchFamily="18" charset="0"/>
              </a:rPr>
              <a:t>оқуға қабылданған кадетпен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800" dirty="0" err="1">
                <a:latin typeface="Times New Roman" pitchFamily="18" charset="0"/>
                <a:cs typeface="Times New Roman" pitchFamily="18" charset="0"/>
              </a:rPr>
              <a:t>оқу мекемесінде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800" dirty="0" err="1">
                <a:latin typeface="Times New Roman" pitchFamily="18" charset="0"/>
                <a:cs typeface="Times New Roman" pitchFamily="18" charset="0"/>
              </a:rPr>
              <a:t>оқитын мерзімге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800" dirty="0">
                <a:latin typeface="Times New Roman" pitchFamily="18" charset="0"/>
              </a:rPr>
              <a:t>Әскери колледжін </a:t>
            </a:r>
            <a:r>
              <a:rPr lang="ru-RU" altLang="ru-RU" sz="800" dirty="0" err="1">
                <a:latin typeface="Times New Roman" pitchFamily="18" charset="0"/>
                <a:cs typeface="Times New Roman" pitchFamily="18" charset="0"/>
              </a:rPr>
              <a:t>бітіргеннен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800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 10  жыл </a:t>
            </a:r>
            <a:r>
              <a:rPr lang="ru-RU" altLang="ru-RU" sz="800" dirty="0" err="1">
                <a:latin typeface="Times New Roman" pitchFamily="18" charset="0"/>
                <a:cs typeface="Times New Roman" pitchFamily="18" charset="0"/>
              </a:rPr>
              <a:t>мерзімге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800" dirty="0" err="1">
                <a:latin typeface="Times New Roman" pitchFamily="18" charset="0"/>
                <a:cs typeface="Times New Roman" pitchFamily="18" charset="0"/>
              </a:rPr>
              <a:t>әскери қызметті өткеру </a:t>
            </a:r>
            <a:r>
              <a:rPr lang="ru-RU" altLang="ru-RU" sz="800" dirty="0">
                <a:latin typeface="Times New Roman" pitchFamily="18" charset="0"/>
                <a:cs typeface="Times New Roman" pitchFamily="18" charset="0"/>
              </a:rPr>
              <a:t>туралы </a:t>
            </a:r>
            <a:r>
              <a:rPr lang="ru-RU" altLang="ru-RU" sz="800">
                <a:latin typeface="Times New Roman" pitchFamily="18" charset="0"/>
                <a:cs typeface="Times New Roman" pitchFamily="18" charset="0"/>
              </a:rPr>
              <a:t>келісімшарт жасалады.</a:t>
            </a:r>
            <a:r>
              <a:rPr lang="kk-KZ" altLang="ru-RU" sz="800">
                <a:latin typeface="Times New Roman" pitchFamily="18" charset="0"/>
                <a:cs typeface="Times New Roman" pitchFamily="18" charset="0"/>
              </a:rPr>
              <a:t>Түлектер бітіргеннен соң  келесі әскер тектерінде қызмет атқаруға мүмкіндіктері бар: </a:t>
            </a:r>
          </a:p>
          <a:p>
            <a:pPr algn="just">
              <a:spcBef>
                <a:spcPct val="20000"/>
              </a:spcBef>
            </a:pP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Құрлық әскерлері </a:t>
            </a:r>
            <a:r>
              <a:rPr lang="en-US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–military-kz</a:t>
            </a: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spcBef>
                <a:spcPct val="20000"/>
              </a:spcBef>
            </a:pP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Десанттық шабуылдаушы әскерлері -</a:t>
            </a:r>
            <a:r>
              <a:rPr lang="en-US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@v68665</a:t>
            </a:r>
          </a:p>
          <a:p>
            <a:pPr algn="just">
              <a:spcBef>
                <a:spcPct val="20000"/>
              </a:spcBef>
            </a:pP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 мақсаттағы әскерлері-</a:t>
            </a:r>
            <a:r>
              <a:rPr lang="en-US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@ssokazakhstan</a:t>
            </a:r>
          </a:p>
          <a:p>
            <a:pPr algn="just">
              <a:spcBef>
                <a:spcPct val="20000"/>
              </a:spcBef>
            </a:pP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Теңіз жаяу әскерлері –</a:t>
            </a:r>
            <a:r>
              <a:rPr lang="en-US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morpehi_kz_official</a:t>
            </a:r>
          </a:p>
          <a:p>
            <a:pPr algn="just" defTabSz="966788" eaLnBrk="1" hangingPunct="1">
              <a:defRPr/>
            </a:pPr>
            <a:endParaRPr lang="en-US" altLang="ru-RU" sz="800">
              <a:latin typeface="Times New Roman" pitchFamily="18" charset="0"/>
              <a:cs typeface="Times New Roman" pitchFamily="18" charset="0"/>
            </a:endParaRPr>
          </a:p>
          <a:p>
            <a:pPr algn="just" defTabSz="966788" eaLnBrk="1" hangingPunct="1">
              <a:defRPr/>
            </a:pPr>
            <a:endParaRPr lang="kk-KZ" altLang="ru-RU" sz="800" dirty="0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2058" name="Прямоугольник 88">
            <a:extLst>
              <a:ext uri="{FF2B5EF4-FFF2-40B4-BE49-F238E27FC236}">
                <a16:creationId xmlns:a16="http://schemas.microsoft.com/office/drawing/2014/main" id="{9320CA76-7F30-72E9-A551-EA934845A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0438" y="6286500"/>
            <a:ext cx="2303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1400" b="1">
                <a:latin typeface="Times New Roman" panose="02020603050405020304" pitchFamily="18" charset="0"/>
              </a:rPr>
              <a:t>Щучинск қ.</a:t>
            </a:r>
            <a:endParaRPr lang="kk-KZ" altLang="en-US" sz="1400"/>
          </a:p>
        </p:txBody>
      </p:sp>
      <p:pic>
        <p:nvPicPr>
          <p:cNvPr id="2097" name="Picture 49" descr="C:\Users\User\Desktop\05555957d2a81dcd795f81b120bc6e67.jpg">
            <a:extLst>
              <a:ext uri="{FF2B5EF4-FFF2-40B4-BE49-F238E27FC236}">
                <a16:creationId xmlns:a16="http://schemas.microsoft.com/office/drawing/2014/main" id="{27F9E996-B76D-CA8B-9DAF-5E1303384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654" y="4572008"/>
            <a:ext cx="2928958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Picture 44" descr="C:\Users\User\Desktop\2ebad15ac5e9ef2c40d3a88cf6f241f8.jpeg">
            <a:extLst>
              <a:ext uri="{FF2B5EF4-FFF2-40B4-BE49-F238E27FC236}">
                <a16:creationId xmlns:a16="http://schemas.microsoft.com/office/drawing/2014/main" id="{772C3FB6-D168-4912-32AA-2A237E8DE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9530" y="71414"/>
            <a:ext cx="2571768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rgbClr val="99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>
            <a:extLst>
              <a:ext uri="{FF2B5EF4-FFF2-40B4-BE49-F238E27FC236}">
                <a16:creationId xmlns:a16="http://schemas.microsoft.com/office/drawing/2014/main" id="{604B0C4E-A08D-CC0B-4D44-6D6051C71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" y="273050"/>
            <a:ext cx="3043238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1" tIns="44609" rIns="89221" bIns="44609"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1400" b="1">
                <a:latin typeface="Times New Roman" panose="02020603050405020304" pitchFamily="18" charset="0"/>
              </a:rPr>
              <a:t>ҚАЗАҚСТАН РЕСПУБЛИКАСЫ ҚОРҒАНЫС МИНИСТРЛІГІНІҢ ӘСКЕРИ КОЛЛЕДЖІ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3075" name="Text Box 3">
            <a:extLst>
              <a:ext uri="{FF2B5EF4-FFF2-40B4-BE49-F238E27FC236}">
                <a16:creationId xmlns:a16="http://schemas.microsoft.com/office/drawing/2014/main" id="{5E4F51A6-A39F-04E7-8274-68B9041EA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" y="1068388"/>
            <a:ext cx="2987675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1" tIns="44609" rIns="89221" bIns="44609"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kk-KZ" altLang="ru-RU" sz="1000" i="1">
                <a:latin typeface="Times New Roman" panose="02020603050405020304" pitchFamily="18" charset="0"/>
              </a:rPr>
              <a:t> </a:t>
            </a:r>
            <a:r>
              <a:rPr lang="kk-KZ" altLang="ru-RU" sz="1000" b="1">
                <a:latin typeface="Times New Roman" panose="02020603050405020304" pitchFamily="18" charset="0"/>
              </a:rPr>
              <a:t>Әскери колледжі </a:t>
            </a:r>
            <a:r>
              <a:rPr lang="kk-KZ" altLang="ru-RU" sz="1000">
                <a:latin typeface="Times New Roman" panose="02020603050405020304" pitchFamily="18" charset="0"/>
              </a:rPr>
              <a:t>– Қазақстан Республикасы Қарулы Күштері үшін сержанттар кадрларын дайындайтын орталық қазақ жерінің жерұйығы, еліміздің бірегей “Бурабай” Ұлттық паркінде орналасқан!</a:t>
            </a:r>
            <a:endParaRPr lang="kk-KZ" altLang="ru-RU" sz="1000" i="1">
              <a:latin typeface="Times New Roman" panose="02020603050405020304" pitchFamily="18" charset="0"/>
            </a:endParaRP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155B1A12-4AAA-F019-6B25-E46E12C24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3225" y="3022600"/>
            <a:ext cx="29638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74625" algn="just" defTabSz="966788" eaLnBrk="1" hangingPunct="1">
              <a:defRPr/>
            </a:pPr>
            <a:r>
              <a:rPr lang="kk-KZ" altLang="ru-RU" sz="1000" dirty="0">
                <a:latin typeface="Times New Roman" pitchFamily="18" charset="0"/>
              </a:rPr>
              <a:t>Қорытынды мемлекеттік аттестаттаудан  табысты өткен бітірушілерге Әскери колледждің мөрімен расталған техникалық және кәсіптік білім туралы мемлекеттік үлгідегі диплом, “В”, “С”  санатты автокөлік жүргізушінің куәлігі мен 3-сыныпты “ЖҰМ механик-жүргізуші” біліктілігі беріледі.  </a:t>
            </a:r>
          </a:p>
          <a:p>
            <a:pPr algn="just" defTabSz="966788" eaLnBrk="1" hangingPunct="1">
              <a:defRPr/>
            </a:pPr>
            <a:endParaRPr lang="kk-KZ" altLang="ru-RU" sz="1000" dirty="0">
              <a:latin typeface="Times New Roman" pitchFamily="18" charset="0"/>
            </a:endParaRP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80B3A64-6D57-91B6-CA10-113307E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238" y="1643063"/>
            <a:ext cx="3197225" cy="317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142" tIns="42571" rIns="85142" bIns="42571" anchor="ctr">
            <a:spAutoFit/>
          </a:bodyPr>
          <a:lstStyle/>
          <a:p>
            <a:pPr algn="ctr" defTabSz="850900" eaLnBrk="1" hangingPunct="1">
              <a:tabLst>
                <a:tab pos="473075" algn="l"/>
              </a:tabLst>
              <a:defRPr/>
            </a:pPr>
            <a:r>
              <a:rPr lang="kk-KZ" altLang="ru-RU" sz="1000" b="1" dirty="0">
                <a:latin typeface="Times New Roman" pitchFamily="18" charset="0"/>
              </a:rPr>
              <a:t>Әскери колледжінің мақсаттары мен міндеттері</a:t>
            </a:r>
          </a:p>
          <a:p>
            <a:pPr algn="just" defTabSz="850900" eaLnBrk="1" hangingPunct="1">
              <a:tabLst>
                <a:tab pos="473075" algn="l"/>
              </a:tabLst>
              <a:defRPr/>
            </a:pPr>
            <a:r>
              <a:rPr lang="kk-KZ" altLang="ru-RU" sz="1000" dirty="0">
                <a:latin typeface="Times New Roman" pitchFamily="18" charset="0"/>
              </a:rPr>
              <a:t> Әскери колледждің негізгі мақсаты: Қазақстан Республикасының Қарулы Күштерінде сержанттар құрамы лауазымдарында келісімшарт бойынша әскери қызмет өткеру үшін кіші командалық құрам кадрларын даярлау болып табылады. </a:t>
            </a:r>
          </a:p>
          <a:p>
            <a:pPr indent="177800" algn="just" defTabSz="850900" eaLnBrk="1" hangingPunct="1">
              <a:tabLst>
                <a:tab pos="473075" algn="l"/>
              </a:tabLst>
              <a:defRPr/>
            </a:pPr>
            <a:r>
              <a:rPr lang="kk-KZ" altLang="ru-RU" sz="1000" dirty="0">
                <a:latin typeface="Times New Roman" pitchFamily="18" charset="0"/>
              </a:rPr>
              <a:t>Жалпы 11 сынып орта білім базасында оқыту          </a:t>
            </a:r>
            <a:r>
              <a:rPr lang="kk-KZ" altLang="ru-RU" sz="1000" b="1" dirty="0">
                <a:latin typeface="Times New Roman" pitchFamily="18" charset="0"/>
              </a:rPr>
              <a:t>1 жыл 10 ай</a:t>
            </a:r>
            <a:r>
              <a:rPr lang="kk-KZ" altLang="ru-RU" sz="1000" dirty="0">
                <a:latin typeface="Times New Roman" pitchFamily="18" charset="0"/>
              </a:rPr>
              <a:t>. </a:t>
            </a:r>
          </a:p>
          <a:p>
            <a:pPr indent="177800" algn="just" defTabSz="850900" eaLnBrk="1" hangingPunct="1">
              <a:tabLst>
                <a:tab pos="473075" algn="l"/>
              </a:tabLst>
              <a:defRPr/>
            </a:pPr>
            <a:r>
              <a:rPr lang="kk-KZ" altLang="ru-RU" sz="1000" dirty="0">
                <a:latin typeface="Times New Roman" pitchFamily="18" charset="0"/>
              </a:rPr>
              <a:t>Жалпы 9 сынып орта білім базасында оқыту            </a:t>
            </a:r>
            <a:r>
              <a:rPr lang="kk-KZ" altLang="ru-RU" sz="1000" b="1" dirty="0">
                <a:latin typeface="Times New Roman" pitchFamily="18" charset="0"/>
              </a:rPr>
              <a:t>2 жыл 10 ай</a:t>
            </a:r>
            <a:r>
              <a:rPr lang="kk-KZ" altLang="ru-RU" sz="1000" dirty="0">
                <a:latin typeface="Times New Roman" pitchFamily="18" charset="0"/>
              </a:rPr>
              <a:t>. </a:t>
            </a:r>
          </a:p>
          <a:p>
            <a:pPr indent="177800" algn="just" defTabSz="850900" eaLnBrk="1" hangingPunct="1">
              <a:tabLst>
                <a:tab pos="473075" algn="l"/>
              </a:tabLst>
              <a:defRPr/>
            </a:pPr>
            <a:endParaRPr lang="kk-KZ" altLang="ru-RU" sz="100" dirty="0">
              <a:latin typeface="Times New Roman" pitchFamily="18" charset="0"/>
            </a:endParaRPr>
          </a:p>
          <a:p>
            <a:pPr indent="174625" algn="just" defTabSz="850900" eaLnBrk="1" hangingPunct="1">
              <a:tabLst>
                <a:tab pos="473075" algn="l"/>
              </a:tabLst>
              <a:defRPr/>
            </a:pPr>
            <a:r>
              <a:rPr lang="kk-KZ" altLang="ru-RU" sz="1000" dirty="0">
                <a:latin typeface="Times New Roman" pitchFamily="18" charset="0"/>
              </a:rPr>
              <a:t>Әскери колледждің негізгі міндеті: кадеттердің техникалық және кәсіптік білім алу үшін ұлттық және жалпы адами құндылықтар, ғылым және тәжірибе жетістіктері негізінде жеке тұлғаның қалыптасуына, дамуына бағытталған қажетті жағдайлар жасау.</a:t>
            </a:r>
          </a:p>
          <a:p>
            <a:pPr indent="174625" algn="just" defTabSz="850900" eaLnBrk="1" hangingPunct="1">
              <a:tabLst>
                <a:tab pos="473075" algn="l"/>
              </a:tabLst>
              <a:defRPr/>
            </a:pPr>
            <a:r>
              <a:rPr lang="kk-KZ" altLang="ru-RU" sz="1000" dirty="0">
                <a:latin typeface="Times New Roman" pitchFamily="18" charset="0"/>
              </a:rPr>
              <a:t>Оқу кезінде тәрбиеленушілер толық мемлекеттік қамқорлықта болады. Оларға ай сайын ақша төленеді.                                                                                                    </a:t>
            </a:r>
          </a:p>
          <a:p>
            <a:pPr algn="just" defTabSz="850900" eaLnBrk="1" hangingPunct="1">
              <a:tabLst>
                <a:tab pos="473075" algn="l"/>
              </a:tabLst>
              <a:defRPr/>
            </a:pPr>
            <a:r>
              <a:rPr lang="kk-KZ" altLang="ru-RU" sz="1000" dirty="0">
                <a:latin typeface="Times New Roman" pitchFamily="18" charset="0"/>
              </a:rPr>
              <a:t>   Оқитындар Әскери колледж жатақханасының бөлмесінде 3-4 адамнан тұрады. </a:t>
            </a:r>
          </a:p>
          <a:p>
            <a:pPr algn="just" defTabSz="850900" eaLnBrk="1" hangingPunct="1">
              <a:tabLst>
                <a:tab pos="473075" algn="l"/>
              </a:tabLst>
              <a:defRPr/>
            </a:pPr>
            <a:r>
              <a:rPr lang="kk-KZ" altLang="ru-RU" sz="1000" dirty="0">
                <a:latin typeface="Times New Roman" pitchFamily="18" charset="0"/>
              </a:rPr>
              <a:t>  </a:t>
            </a:r>
          </a:p>
        </p:txBody>
      </p:sp>
      <p:sp>
        <p:nvSpPr>
          <p:cNvPr id="2" name="Rectangle 13">
            <a:extLst>
              <a:ext uri="{FF2B5EF4-FFF2-40B4-BE49-F238E27FC236}">
                <a16:creationId xmlns:a16="http://schemas.microsoft.com/office/drawing/2014/main" id="{AE243CFB-BBBA-24B3-AC82-A86FF335E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4663" y="357188"/>
            <a:ext cx="29972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kk-KZ" altLang="ru-RU" sz="1000" b="1">
                <a:latin typeface="Times New Roman" panose="02020603050405020304" pitchFamily="18" charset="0"/>
              </a:rPr>
              <a:t>КЕЛЕШЕКТЕГІ МҮМКІНДІКТЕР:</a:t>
            </a:r>
            <a:endParaRPr lang="ru-RU" altLang="ru-RU" sz="1000" b="1">
              <a:latin typeface="Times New Roman" panose="02020603050405020304" pitchFamily="18" charset="0"/>
            </a:endParaRPr>
          </a:p>
          <a:p>
            <a:pPr algn="just"/>
            <a:r>
              <a:rPr lang="kk-KZ" altLang="ru-RU" sz="1000">
                <a:latin typeface="Times New Roman" panose="02020603050405020304" pitchFamily="18" charset="0"/>
              </a:rPr>
              <a:t>- қызметтік өсуі;</a:t>
            </a:r>
            <a:endParaRPr lang="ru-RU" altLang="ru-RU" sz="1000">
              <a:latin typeface="Times New Roman" panose="02020603050405020304" pitchFamily="18" charset="0"/>
            </a:endParaRPr>
          </a:p>
          <a:p>
            <a:pPr algn="just"/>
            <a:r>
              <a:rPr lang="kk-KZ" altLang="ru-RU" sz="1000">
                <a:latin typeface="Times New Roman" panose="02020603050405020304" pitchFamily="18" charset="0"/>
              </a:rPr>
              <a:t>- әскери қызмет атқару барысында, сонымен қатар шетелдегі әскери оқу орындарда біліктілікті жоғарылату;</a:t>
            </a:r>
            <a:endParaRPr lang="ru-RU" altLang="ru-RU" sz="1000">
              <a:latin typeface="Times New Roman" panose="02020603050405020304" pitchFamily="18" charset="0"/>
            </a:endParaRPr>
          </a:p>
          <a:p>
            <a:pPr algn="just"/>
            <a:r>
              <a:rPr lang="kk-KZ" altLang="ru-RU" sz="1000">
                <a:latin typeface="Times New Roman" panose="02020603050405020304" pitchFamily="18" charset="0"/>
              </a:rPr>
              <a:t>- жоғарғы оқу орындарда оқу төлемақысының 50 % өтеп беру;</a:t>
            </a:r>
            <a:endParaRPr lang="ru-RU" altLang="ru-RU" sz="1000">
              <a:latin typeface="Times New Roman" panose="02020603050405020304" pitchFamily="18" charset="0"/>
            </a:endParaRPr>
          </a:p>
          <a:p>
            <a:pPr algn="just"/>
            <a:r>
              <a:rPr lang="kk-KZ" altLang="ru-RU" sz="1000">
                <a:latin typeface="Times New Roman" panose="02020603050405020304" pitchFamily="18" charset="0"/>
              </a:rPr>
              <a:t>- қызметтік үй-жаймен қамтамасыз ету, немесе тұрғын үй төлемдерін жүзеге асыру;</a:t>
            </a:r>
            <a:endParaRPr lang="ru-RU" altLang="ru-RU" sz="1000">
              <a:latin typeface="Times New Roman" panose="02020603050405020304" pitchFamily="18" charset="0"/>
            </a:endParaRPr>
          </a:p>
          <a:p>
            <a:pPr algn="just"/>
            <a:r>
              <a:rPr lang="kk-KZ" altLang="ru-RU" sz="1000">
                <a:latin typeface="Times New Roman" panose="02020603050405020304" pitchFamily="18" charset="0"/>
              </a:rPr>
              <a:t>- әскери қызметші мен отбасы мүшелерін тегін медициналық қамтамасыз ету;</a:t>
            </a:r>
            <a:endParaRPr lang="ru-RU" altLang="ru-RU" sz="1000">
              <a:latin typeface="Times New Roman" panose="02020603050405020304" pitchFamily="18" charset="0"/>
            </a:endParaRPr>
          </a:p>
          <a:p>
            <a:pPr algn="just"/>
            <a:r>
              <a:rPr lang="kk-KZ" altLang="ru-RU" sz="1000">
                <a:latin typeface="Times New Roman" panose="02020603050405020304" pitchFamily="18" charset="0"/>
              </a:rPr>
              <a:t>- балаларды мектепке дейінгі мекемелерде кезектен тыс орынмен қамтамасыз ету;</a:t>
            </a:r>
            <a:endParaRPr lang="ru-RU" altLang="ru-RU" sz="1000">
              <a:latin typeface="Times New Roman" panose="02020603050405020304" pitchFamily="18" charset="0"/>
            </a:endParaRPr>
          </a:p>
          <a:p>
            <a:pPr algn="just"/>
            <a:r>
              <a:rPr lang="kk-KZ" altLang="ru-RU" sz="1000">
                <a:latin typeface="Times New Roman" panose="02020603050405020304" pitchFamily="18" charset="0"/>
              </a:rPr>
              <a:t>- 45-47 жасқа толғаннан кейін зейнетке шығу мүмкіншілік;</a:t>
            </a:r>
            <a:endParaRPr lang="ru-RU" altLang="ru-RU" sz="1000">
              <a:latin typeface="Times New Roman" panose="02020603050405020304" pitchFamily="18" charset="0"/>
            </a:endParaRPr>
          </a:p>
          <a:p>
            <a:pPr algn="just"/>
            <a:r>
              <a:rPr lang="kk-KZ" altLang="ru-RU" sz="1000">
                <a:latin typeface="Times New Roman" panose="02020603050405020304" pitchFamily="18" charset="0"/>
              </a:rPr>
              <a:t>- толық мемлекеттік қамтамасыз ету.</a:t>
            </a:r>
          </a:p>
        </p:txBody>
      </p:sp>
      <p:pic>
        <p:nvPicPr>
          <p:cNvPr id="16" name="Picture 16" descr="C:\Users\e.bazarbaev\Desktop\агитация 2018\2018\в ДиК по агитации\CorelDRAW X7 Graphic.jpg">
            <a:extLst>
              <a:ext uri="{FF2B5EF4-FFF2-40B4-BE49-F238E27FC236}">
                <a16:creationId xmlns:a16="http://schemas.microsoft.com/office/drawing/2014/main" id="{1BE60AD7-AA24-E8F3-19B0-AEF295912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044" y="260648"/>
            <a:ext cx="3149868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1" descr="C:\Users\e.bazarbaev\Desktop\агитация 2018\фото для буклета\5e11f192-f19d-44fa-840d-296a045f27fe (1).jpeg">
            <a:extLst>
              <a:ext uri="{FF2B5EF4-FFF2-40B4-BE49-F238E27FC236}">
                <a16:creationId xmlns:a16="http://schemas.microsoft.com/office/drawing/2014/main" id="{9889CA73-109A-B272-D9CD-CAD6BDD0E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472" y="2132856"/>
            <a:ext cx="280831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43" descr="C:\Users\e.bazarbaev\Desktop\агитация 2018\фото для буклета\img_3818_14529.jpg">
            <a:extLst>
              <a:ext uri="{FF2B5EF4-FFF2-40B4-BE49-F238E27FC236}">
                <a16:creationId xmlns:a16="http://schemas.microsoft.com/office/drawing/2014/main" id="{A7805242-87FB-142E-D8C8-B3F0BD8C2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52988" y="4654964"/>
            <a:ext cx="3024548" cy="2014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4" descr="C:\Users\e.bazarbaev\Desktop\агитация 2018\фото для буклета\img_3818_14525.jpg">
            <a:extLst>
              <a:ext uri="{FF2B5EF4-FFF2-40B4-BE49-F238E27FC236}">
                <a16:creationId xmlns:a16="http://schemas.microsoft.com/office/drawing/2014/main" id="{26C48A17-7962-B7BF-42F9-8F2F7A50E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4016" y="4581128"/>
            <a:ext cx="302729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15" descr="C:\Users\E957F~1.BAZ\AppData\Local\Temp\notesFCBCEE\67_main.jpg">
            <a:extLst>
              <a:ext uri="{FF2B5EF4-FFF2-40B4-BE49-F238E27FC236}">
                <a16:creationId xmlns:a16="http://schemas.microsoft.com/office/drawing/2014/main" id="{F4A50F71-7A70-9238-A4ED-7869EC319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480" y="4653136"/>
            <a:ext cx="273630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rgbClr val="99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4">
            <a:extLst>
              <a:ext uri="{FF2B5EF4-FFF2-40B4-BE49-F238E27FC236}">
                <a16:creationId xmlns:a16="http://schemas.microsoft.com/office/drawing/2014/main" id="{5728DDA0-2104-35A9-DB5E-A8F11F162105}"/>
              </a:ext>
            </a:extLst>
          </p:cNvPr>
          <p:cNvGrpSpPr>
            <a:grpSpLocks/>
          </p:cNvGrpSpPr>
          <p:nvPr/>
        </p:nvGrpSpPr>
        <p:grpSpPr bwMode="auto">
          <a:xfrm>
            <a:off x="6807200" y="2997200"/>
            <a:ext cx="360363" cy="3789363"/>
            <a:chOff x="4391" y="89"/>
            <a:chExt cx="276" cy="4334"/>
          </a:xfrm>
        </p:grpSpPr>
        <p:grpSp>
          <p:nvGrpSpPr>
            <p:cNvPr id="4122" name="Group 5">
              <a:extLst>
                <a:ext uri="{FF2B5EF4-FFF2-40B4-BE49-F238E27FC236}">
                  <a16:creationId xmlns:a16="http://schemas.microsoft.com/office/drawing/2014/main" id="{C324C1E3-F957-0684-28A2-9F9A0799B9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1" y="3698"/>
              <a:ext cx="268" cy="725"/>
              <a:chOff x="4391" y="3698"/>
              <a:chExt cx="268" cy="725"/>
            </a:xfrm>
          </p:grpSpPr>
          <p:pic>
            <p:nvPicPr>
              <p:cNvPr id="4138" name="Picture 6" descr="КОПИЯ 117">
                <a:extLst>
                  <a:ext uri="{FF2B5EF4-FFF2-40B4-BE49-F238E27FC236}">
                    <a16:creationId xmlns:a16="http://schemas.microsoft.com/office/drawing/2014/main" id="{2F40F6B3-D6E2-A04D-F787-28731E0B47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9" name="Picture 7" descr="КОПИЯ 117">
                <a:extLst>
                  <a:ext uri="{FF2B5EF4-FFF2-40B4-BE49-F238E27FC236}">
                    <a16:creationId xmlns:a16="http://schemas.microsoft.com/office/drawing/2014/main" id="{489DD009-8411-E76B-8B53-B058D701C0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23" name="Group 8">
              <a:extLst>
                <a:ext uri="{FF2B5EF4-FFF2-40B4-BE49-F238E27FC236}">
                  <a16:creationId xmlns:a16="http://schemas.microsoft.com/office/drawing/2014/main" id="{21640E71-B835-3965-AD74-C55AAA9F52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2" y="2992"/>
              <a:ext cx="268" cy="725"/>
              <a:chOff x="4391" y="3698"/>
              <a:chExt cx="268" cy="725"/>
            </a:xfrm>
          </p:grpSpPr>
          <p:pic>
            <p:nvPicPr>
              <p:cNvPr id="4136" name="Picture 9" descr="КОПИЯ 117">
                <a:extLst>
                  <a:ext uri="{FF2B5EF4-FFF2-40B4-BE49-F238E27FC236}">
                    <a16:creationId xmlns:a16="http://schemas.microsoft.com/office/drawing/2014/main" id="{04616B38-2DC2-4343-C504-AC57559E1C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7" name="Picture 10" descr="КОПИЯ 117">
                <a:extLst>
                  <a:ext uri="{FF2B5EF4-FFF2-40B4-BE49-F238E27FC236}">
                    <a16:creationId xmlns:a16="http://schemas.microsoft.com/office/drawing/2014/main" id="{14BFA9A8-E320-EEF6-D9A5-16C14D6AD56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24" name="Group 11">
              <a:extLst>
                <a:ext uri="{FF2B5EF4-FFF2-40B4-BE49-F238E27FC236}">
                  <a16:creationId xmlns:a16="http://schemas.microsoft.com/office/drawing/2014/main" id="{AC628161-D705-AC49-68C2-210DF7A976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2266"/>
              <a:ext cx="268" cy="725"/>
              <a:chOff x="4391" y="3698"/>
              <a:chExt cx="268" cy="725"/>
            </a:xfrm>
          </p:grpSpPr>
          <p:pic>
            <p:nvPicPr>
              <p:cNvPr id="4134" name="Picture 12" descr="КОПИЯ 117">
                <a:extLst>
                  <a:ext uri="{FF2B5EF4-FFF2-40B4-BE49-F238E27FC236}">
                    <a16:creationId xmlns:a16="http://schemas.microsoft.com/office/drawing/2014/main" id="{1B9A3523-6DAF-9BCE-80A7-6AE9265894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5" name="Picture 13" descr="КОПИЯ 117">
                <a:extLst>
                  <a:ext uri="{FF2B5EF4-FFF2-40B4-BE49-F238E27FC236}">
                    <a16:creationId xmlns:a16="http://schemas.microsoft.com/office/drawing/2014/main" id="{38242379-92C1-9BCF-6538-7CA696EF8B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25" name="Group 14">
              <a:extLst>
                <a:ext uri="{FF2B5EF4-FFF2-40B4-BE49-F238E27FC236}">
                  <a16:creationId xmlns:a16="http://schemas.microsoft.com/office/drawing/2014/main" id="{8EC6246D-4555-4F3B-7C2C-2BB87CE9F9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1540"/>
              <a:ext cx="268" cy="725"/>
              <a:chOff x="4391" y="3698"/>
              <a:chExt cx="268" cy="725"/>
            </a:xfrm>
          </p:grpSpPr>
          <p:pic>
            <p:nvPicPr>
              <p:cNvPr id="4132" name="Picture 15" descr="КОПИЯ 117">
                <a:extLst>
                  <a:ext uri="{FF2B5EF4-FFF2-40B4-BE49-F238E27FC236}">
                    <a16:creationId xmlns:a16="http://schemas.microsoft.com/office/drawing/2014/main" id="{7F8FE856-C101-ABD3-859D-BBB9AE13D1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3" name="Picture 16" descr="КОПИЯ 117">
                <a:extLst>
                  <a:ext uri="{FF2B5EF4-FFF2-40B4-BE49-F238E27FC236}">
                    <a16:creationId xmlns:a16="http://schemas.microsoft.com/office/drawing/2014/main" id="{3E5D5887-03FA-28A5-2155-C01CDF1F99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26" name="Group 17">
              <a:extLst>
                <a:ext uri="{FF2B5EF4-FFF2-40B4-BE49-F238E27FC236}">
                  <a16:creationId xmlns:a16="http://schemas.microsoft.com/office/drawing/2014/main" id="{59CC0905-8D76-60F9-6A06-8D04646514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9" y="823"/>
              <a:ext cx="268" cy="725"/>
              <a:chOff x="4391" y="3698"/>
              <a:chExt cx="268" cy="725"/>
            </a:xfrm>
          </p:grpSpPr>
          <p:pic>
            <p:nvPicPr>
              <p:cNvPr id="4130" name="Picture 18" descr="КОПИЯ 117">
                <a:extLst>
                  <a:ext uri="{FF2B5EF4-FFF2-40B4-BE49-F238E27FC236}">
                    <a16:creationId xmlns:a16="http://schemas.microsoft.com/office/drawing/2014/main" id="{05E6C919-509C-E163-2BC0-13B7C72898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31" name="Picture 19" descr="КОПИЯ 117">
                <a:extLst>
                  <a:ext uri="{FF2B5EF4-FFF2-40B4-BE49-F238E27FC236}">
                    <a16:creationId xmlns:a16="http://schemas.microsoft.com/office/drawing/2014/main" id="{F6231EC5-48DD-1DA4-2A64-E72FD6F6C43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27" name="Group 20">
              <a:extLst>
                <a:ext uri="{FF2B5EF4-FFF2-40B4-BE49-F238E27FC236}">
                  <a16:creationId xmlns:a16="http://schemas.microsoft.com/office/drawing/2014/main" id="{8380AF8D-188C-ABCC-7012-C790249893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89"/>
              <a:ext cx="268" cy="725"/>
              <a:chOff x="4391" y="3698"/>
              <a:chExt cx="268" cy="725"/>
            </a:xfrm>
          </p:grpSpPr>
          <p:pic>
            <p:nvPicPr>
              <p:cNvPr id="4128" name="Picture 21" descr="КОПИЯ 117">
                <a:extLst>
                  <a:ext uri="{FF2B5EF4-FFF2-40B4-BE49-F238E27FC236}">
                    <a16:creationId xmlns:a16="http://schemas.microsoft.com/office/drawing/2014/main" id="{1DF21B3D-216A-86A1-3FA2-AC844BBC83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29" name="Picture 22" descr="КОПИЯ 117">
                <a:extLst>
                  <a:ext uri="{FF2B5EF4-FFF2-40B4-BE49-F238E27FC236}">
                    <a16:creationId xmlns:a16="http://schemas.microsoft.com/office/drawing/2014/main" id="{E8706F33-0E27-25CF-49D6-75F1B22CC7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099" name="Group 4">
            <a:extLst>
              <a:ext uri="{FF2B5EF4-FFF2-40B4-BE49-F238E27FC236}">
                <a16:creationId xmlns:a16="http://schemas.microsoft.com/office/drawing/2014/main" id="{364A0C6C-13AB-9B18-65B6-4F9D5F3E7AC2}"/>
              </a:ext>
            </a:extLst>
          </p:cNvPr>
          <p:cNvGrpSpPr>
            <a:grpSpLocks/>
          </p:cNvGrpSpPr>
          <p:nvPr/>
        </p:nvGrpSpPr>
        <p:grpSpPr bwMode="auto">
          <a:xfrm>
            <a:off x="6808788" y="136525"/>
            <a:ext cx="358775" cy="2860675"/>
            <a:chOff x="4392" y="446"/>
            <a:chExt cx="275" cy="3271"/>
          </a:xfrm>
        </p:grpSpPr>
        <p:grpSp>
          <p:nvGrpSpPr>
            <p:cNvPr id="4109" name="Group 8">
              <a:extLst>
                <a:ext uri="{FF2B5EF4-FFF2-40B4-BE49-F238E27FC236}">
                  <a16:creationId xmlns:a16="http://schemas.microsoft.com/office/drawing/2014/main" id="{B8A79430-4F42-4F9B-9492-6D0924E9AE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2" y="2992"/>
              <a:ext cx="268" cy="725"/>
              <a:chOff x="4391" y="3698"/>
              <a:chExt cx="268" cy="725"/>
            </a:xfrm>
          </p:grpSpPr>
          <p:pic>
            <p:nvPicPr>
              <p:cNvPr id="4120" name="Picture 9" descr="КОПИЯ 117">
                <a:extLst>
                  <a:ext uri="{FF2B5EF4-FFF2-40B4-BE49-F238E27FC236}">
                    <a16:creationId xmlns:a16="http://schemas.microsoft.com/office/drawing/2014/main" id="{668F7694-2B16-1290-048D-D6D2E0A7ED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21" name="Picture 10" descr="КОПИЯ 117">
                <a:extLst>
                  <a:ext uri="{FF2B5EF4-FFF2-40B4-BE49-F238E27FC236}">
                    <a16:creationId xmlns:a16="http://schemas.microsoft.com/office/drawing/2014/main" id="{D4CCD3A3-56FB-96AC-4D75-4C46470A35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10" name="Group 11">
              <a:extLst>
                <a:ext uri="{FF2B5EF4-FFF2-40B4-BE49-F238E27FC236}">
                  <a16:creationId xmlns:a16="http://schemas.microsoft.com/office/drawing/2014/main" id="{BD9F7F52-8C91-8E70-6755-F891AB5E13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2266"/>
              <a:ext cx="268" cy="725"/>
              <a:chOff x="4391" y="3698"/>
              <a:chExt cx="268" cy="725"/>
            </a:xfrm>
          </p:grpSpPr>
          <p:pic>
            <p:nvPicPr>
              <p:cNvPr id="4118" name="Picture 12" descr="КОПИЯ 117">
                <a:extLst>
                  <a:ext uri="{FF2B5EF4-FFF2-40B4-BE49-F238E27FC236}">
                    <a16:creationId xmlns:a16="http://schemas.microsoft.com/office/drawing/2014/main" id="{A81737A1-6C7A-F580-43E6-DBC2906A4D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19" name="Picture 13" descr="КОПИЯ 117">
                <a:extLst>
                  <a:ext uri="{FF2B5EF4-FFF2-40B4-BE49-F238E27FC236}">
                    <a16:creationId xmlns:a16="http://schemas.microsoft.com/office/drawing/2014/main" id="{1B9DA871-58E3-A2A1-13EA-1ACF39FDF8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11" name="Group 14">
              <a:extLst>
                <a:ext uri="{FF2B5EF4-FFF2-40B4-BE49-F238E27FC236}">
                  <a16:creationId xmlns:a16="http://schemas.microsoft.com/office/drawing/2014/main" id="{F965CB81-D9B2-FEA1-6F1A-D0CB5192DD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1540"/>
              <a:ext cx="268" cy="725"/>
              <a:chOff x="4391" y="3698"/>
              <a:chExt cx="268" cy="725"/>
            </a:xfrm>
          </p:grpSpPr>
          <p:pic>
            <p:nvPicPr>
              <p:cNvPr id="4116" name="Picture 15" descr="КОПИЯ 117">
                <a:extLst>
                  <a:ext uri="{FF2B5EF4-FFF2-40B4-BE49-F238E27FC236}">
                    <a16:creationId xmlns:a16="http://schemas.microsoft.com/office/drawing/2014/main" id="{CD52FDA0-BBCF-F675-D117-DBDC520541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17" name="Picture 16" descr="КОПИЯ 117">
                <a:extLst>
                  <a:ext uri="{FF2B5EF4-FFF2-40B4-BE49-F238E27FC236}">
                    <a16:creationId xmlns:a16="http://schemas.microsoft.com/office/drawing/2014/main" id="{1D95A939-AA53-0A8A-5F94-9A7BF708C6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112" name="Group 17">
              <a:extLst>
                <a:ext uri="{FF2B5EF4-FFF2-40B4-BE49-F238E27FC236}">
                  <a16:creationId xmlns:a16="http://schemas.microsoft.com/office/drawing/2014/main" id="{EC054EF6-9C25-7270-3EB9-51B4E2F6E8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9" y="823"/>
              <a:ext cx="268" cy="725"/>
              <a:chOff x="4391" y="3698"/>
              <a:chExt cx="268" cy="725"/>
            </a:xfrm>
          </p:grpSpPr>
          <p:pic>
            <p:nvPicPr>
              <p:cNvPr id="4114" name="Picture 18" descr="КОПИЯ 117">
                <a:extLst>
                  <a:ext uri="{FF2B5EF4-FFF2-40B4-BE49-F238E27FC236}">
                    <a16:creationId xmlns:a16="http://schemas.microsoft.com/office/drawing/2014/main" id="{CD129621-A3EF-3DB9-85FF-E5AAFD59A00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99" y="4055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15" name="Picture 19" descr="КОПИЯ 117">
                <a:extLst>
                  <a:ext uri="{FF2B5EF4-FFF2-40B4-BE49-F238E27FC236}">
                    <a16:creationId xmlns:a16="http://schemas.microsoft.com/office/drawing/2014/main" id="{AA50BACD-AC40-3805-634A-DDA6221DE7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391" y="3698"/>
                <a:ext cx="260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13" name="Picture 21" descr="КОПИЯ 117">
              <a:extLst>
                <a:ext uri="{FF2B5EF4-FFF2-40B4-BE49-F238E27FC236}">
                  <a16:creationId xmlns:a16="http://schemas.microsoft.com/office/drawing/2014/main" id="{92174E1E-53FA-18C2-4750-14762053DE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" y="446"/>
              <a:ext cx="260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4" name="Picture 13" descr="C:\Users\e.bazarbaev\Desktop\агитация 2018\фото для буклета\img_3818_14527.jpg">
            <a:extLst>
              <a:ext uri="{FF2B5EF4-FFF2-40B4-BE49-F238E27FC236}">
                <a16:creationId xmlns:a16="http://schemas.microsoft.com/office/drawing/2014/main" id="{2538146F-92AB-1126-CE15-FEEB59D36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464" y="4797152"/>
            <a:ext cx="3024336" cy="2014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1" name="Text Box 25">
            <a:extLst>
              <a:ext uri="{FF2B5EF4-FFF2-40B4-BE49-F238E27FC236}">
                <a16:creationId xmlns:a16="http://schemas.microsoft.com/office/drawing/2014/main" id="{0DC8B116-014A-4FB7-866E-A8F5ABBA2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1766888"/>
            <a:ext cx="2973388" cy="310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1" tIns="44609" rIns="89221" bIns="44609"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>
                <a:latin typeface="Times New Roman" panose="02020603050405020304" pitchFamily="18" charset="0"/>
              </a:rPr>
              <a:t>УСЛОВИЯ ПРИЕМА В ВОЕННЫЙ КОЛЛЕДЖ</a:t>
            </a:r>
            <a:endParaRPr lang="en-US" altLang="ru-RU" sz="800">
              <a:latin typeface="Times New Roman" panose="02020603050405020304" pitchFamily="18" charset="0"/>
            </a:endParaRPr>
          </a:p>
          <a:p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1) граждане, не проходившие воинской службы, достигшие в </a:t>
            </a:r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год поступления возраста семнадцати лет, но не старше двадцати одного года;</a:t>
            </a:r>
          </a:p>
          <a:p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2) граждане, прошедшие воинскую службу, и военнослужащие, проходящие срочную воинскую службу, до достижения ими в год поступления возраста двадцати четырех лет;</a:t>
            </a:r>
          </a:p>
          <a:p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3) военнослужащие, проходящие воинскую службу по контракту, до достижения ими возраста двадцати пяти лет.</a:t>
            </a:r>
          </a:p>
          <a:p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представляют в приемную комиссию Военного колледжа подлинники следующих документов:</a:t>
            </a:r>
          </a:p>
          <a:p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1) удостоверение личности;</a:t>
            </a:r>
          </a:p>
          <a:p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2) военный билет (только военнослужащие);</a:t>
            </a:r>
          </a:p>
          <a:p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3) документы об образовании;</a:t>
            </a:r>
          </a:p>
          <a:p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4) документы об образовании (подлинник и копия)</a:t>
            </a:r>
          </a:p>
          <a:p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5) карта медицинского освидетельствования гражданина, поступающего в военное учебное заведение</a:t>
            </a:r>
          </a:p>
          <a:p>
            <a:r>
              <a:rPr lang="ru-RU" altLang="ru-RU" sz="900">
                <a:latin typeface="Times New Roman" panose="02020603050405020304" pitchFamily="18" charset="0"/>
                <a:cs typeface="Times New Roman" panose="02020603050405020304" pitchFamily="18" charset="0"/>
              </a:rPr>
              <a:t>6) четыре фотокарточки размером 3х4.</a:t>
            </a:r>
          </a:p>
        </p:txBody>
      </p:sp>
      <p:sp>
        <p:nvSpPr>
          <p:cNvPr id="4102" name="Text Box 26">
            <a:extLst>
              <a:ext uri="{FF2B5EF4-FFF2-40B4-BE49-F238E27FC236}">
                <a16:creationId xmlns:a16="http://schemas.microsoft.com/office/drawing/2014/main" id="{FAB305E6-9013-E9B3-D096-A5CFB7EA7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357188"/>
            <a:ext cx="3300413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6788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приема в Военный колледж:</a:t>
            </a:r>
          </a:p>
          <a:p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1. Поступающий из числа выпускников Школы («Жас улан» ) для поступления в Военный колледж подает заявление на имя своего руководителя организации образования.</a:t>
            </a:r>
          </a:p>
          <a:p>
            <a:r>
              <a:rPr lang="ru-RU" altLang="ru-RU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организации образования </a:t>
            </a:r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работу по:</a:t>
            </a:r>
          </a:p>
          <a:p>
            <a:pPr algn="just">
              <a:buFontTx/>
              <a:buAutoNum type="arabicParenR"/>
            </a:pPr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 прохождению предварительного медицинского освидетельствования в соответствии с Правилами проведения военно-врачебной экспертизы;</a:t>
            </a:r>
          </a:p>
          <a:p>
            <a:pPr>
              <a:buFontTx/>
              <a:buAutoNum type="arabicParenR"/>
            </a:pPr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 сдаче профессионально-психологического тестирования;</a:t>
            </a:r>
          </a:p>
          <a:p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3) сдаче нормативов по физической подготовке.</a:t>
            </a:r>
          </a:p>
          <a:p>
            <a:pPr algn="just"/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Выпускники, годные по состоянию здоровья к обучению, </a:t>
            </a:r>
            <a:r>
              <a:rPr lang="ru-RU" altLang="ru-RU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средний балл аттестата не менее 3.0</a:t>
            </a:r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, сдают профессионально-психологическое тестирование и нормативы по физической подготовке комиссии. Результаты их сдачи являются результатами I и II этапов приема. </a:t>
            </a:r>
          </a:p>
          <a:p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Выпускники, прошедшие второй этап приема, прибывают в Военный колледж с 28 по 31 июля года приема для прохождения III этапа приема.</a:t>
            </a:r>
          </a:p>
          <a:p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2. Поступающий </a:t>
            </a:r>
            <a:r>
              <a:rPr lang="ru-RU" altLang="ru-RU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из числа граждан </a:t>
            </a:r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поступления Военный колледж подает заявление на имя начальника отдела (управления) по делам обороны по месту жительства.</a:t>
            </a:r>
          </a:p>
          <a:p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(управления) по делам обороны организует работу по прохождению предварительного медицинского освидетельствования в соответствии с Правилами проведения военно-врачебной экспертизы.</a:t>
            </a:r>
          </a:p>
          <a:p>
            <a:pPr algn="just"/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Поступающие, годные по состоянию здоровья к обучению</a:t>
            </a:r>
            <a:r>
              <a:rPr lang="ru-RU" altLang="ru-RU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документ об образовании</a:t>
            </a:r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 со средним баллом успеваемости </a:t>
            </a:r>
            <a:r>
              <a:rPr lang="ru-RU" altLang="ru-RU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br>
              <a:rPr lang="ru-RU" altLang="ru-RU" sz="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менее 3.0 балла</a:t>
            </a:r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 прибывают в Военный колледж с 28 по 31 июля включительно года приема.</a:t>
            </a:r>
          </a:p>
          <a:p>
            <a:pPr algn="just">
              <a:spcBef>
                <a:spcPct val="20000"/>
              </a:spcBef>
            </a:pPr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3. С зачисленным на обучение в Военный колледж кадетом, заключается  контракт о прохождении воинской службы на срок обучения в учебном заведении и на 10 лет службы после окончания  Военного колледжа.</a:t>
            </a:r>
            <a:r>
              <a:rPr lang="en-US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Военного колледжа по окончанию имеют право служит различных  войсках : </a:t>
            </a:r>
          </a:p>
          <a:p>
            <a:pPr algn="just">
              <a:spcBef>
                <a:spcPct val="20000"/>
              </a:spcBef>
            </a:pP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Сухопутные войска </a:t>
            </a:r>
            <a:r>
              <a:rPr lang="en-US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–military-kz</a:t>
            </a: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spcBef>
                <a:spcPct val="20000"/>
              </a:spcBef>
            </a:pP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Десантно штурмоевые войска -</a:t>
            </a:r>
            <a:r>
              <a:rPr lang="en-US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@v68665</a:t>
            </a:r>
          </a:p>
          <a:p>
            <a:pPr algn="just">
              <a:spcBef>
                <a:spcPct val="20000"/>
              </a:spcBef>
            </a:pP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Силы специальных назначения-</a:t>
            </a:r>
            <a:r>
              <a:rPr lang="en-US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@ssokazakhstan</a:t>
            </a:r>
          </a:p>
          <a:p>
            <a:pPr algn="just">
              <a:spcBef>
                <a:spcPct val="20000"/>
              </a:spcBef>
            </a:pPr>
            <a:r>
              <a:rPr lang="kk-KZ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Морская пехота –</a:t>
            </a:r>
            <a:r>
              <a:rPr lang="en-US" altLang="ru-RU" sz="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morpehi_kz_official</a:t>
            </a:r>
          </a:p>
        </p:txBody>
      </p:sp>
      <p:sp>
        <p:nvSpPr>
          <p:cNvPr id="4103" name="Text Box 31">
            <a:extLst>
              <a:ext uri="{FF2B5EF4-FFF2-40B4-BE49-F238E27FC236}">
                <a16:creationId xmlns:a16="http://schemas.microsoft.com/office/drawing/2014/main" id="{8728239E-4BB9-5FD5-7956-B435BF58B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0925" y="6291263"/>
            <a:ext cx="226377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1" tIns="44609" rIns="89221" bIns="44609"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1400" b="1">
                <a:latin typeface="Times New Roman" panose="02020603050405020304" pitchFamily="18" charset="0"/>
              </a:rPr>
              <a:t>г. Шучинск </a:t>
            </a:r>
          </a:p>
        </p:txBody>
      </p:sp>
      <p:pic>
        <p:nvPicPr>
          <p:cNvPr id="47" name="Picture 49" descr="C:\Users\User\Desktop\05555957d2a81dcd795f81b120bc6e67.jpg">
            <a:extLst>
              <a:ext uri="{FF2B5EF4-FFF2-40B4-BE49-F238E27FC236}">
                <a16:creationId xmlns:a16="http://schemas.microsoft.com/office/drawing/2014/main" id="{96891E5A-7B12-AB0D-5C85-9C4106EDD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81364" y="5072074"/>
            <a:ext cx="2928958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Picture 43" descr="C:\Users\E957F~1.BAZ\AppData\Local\Temp\notesFCBCEE\Sequence 01634.jpg">
            <a:extLst>
              <a:ext uri="{FF2B5EF4-FFF2-40B4-BE49-F238E27FC236}">
                <a16:creationId xmlns:a16="http://schemas.microsoft.com/office/drawing/2014/main" id="{CD677284-B01C-839B-770F-CB12F0381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r="-1240"/>
          <a:stretch>
            <a:fillRect/>
          </a:stretch>
        </p:blipFill>
        <p:spPr bwMode="auto">
          <a:xfrm>
            <a:off x="7235829" y="1428736"/>
            <a:ext cx="267017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06" name="Text Box 28">
            <a:extLst>
              <a:ext uri="{FF2B5EF4-FFF2-40B4-BE49-F238E27FC236}">
                <a16:creationId xmlns:a16="http://schemas.microsoft.com/office/drawing/2014/main" id="{55B07132-9479-3ED9-3DD3-B9D2FD794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2175" y="4786313"/>
            <a:ext cx="266382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1" tIns="44609" rIns="89221" bIns="44609"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1000" b="1" i="1" u="sng">
                <a:latin typeface="Times New Roman" panose="02020603050405020304" pitchFamily="18" charset="0"/>
              </a:rPr>
              <a:t>Наш адрес:  </a:t>
            </a:r>
          </a:p>
          <a:p>
            <a:pPr algn="ctr" eaLnBrk="1" hangingPunct="1"/>
            <a:r>
              <a:rPr lang="kk-KZ" altLang="ru-RU" sz="1000" b="1" i="1" u="sng">
                <a:latin typeface="Times New Roman" panose="02020603050405020304" pitchFamily="18" charset="0"/>
              </a:rPr>
              <a:t>Республика Казахстан, 021700, </a:t>
            </a:r>
          </a:p>
          <a:p>
            <a:pPr algn="ctr" eaLnBrk="1" hangingPunct="1"/>
            <a:r>
              <a:rPr lang="kk-KZ" altLang="ru-RU" sz="1000" b="1" i="1" u="sng">
                <a:latin typeface="Times New Roman" panose="02020603050405020304" pitchFamily="18" charset="0"/>
              </a:rPr>
              <a:t>Акмолинская  область, город Щучинск.</a:t>
            </a:r>
          </a:p>
          <a:p>
            <a:pPr algn="ctr" eaLnBrk="1" hangingPunct="1"/>
            <a:r>
              <a:rPr lang="kk-KZ" altLang="ru-RU" sz="1000" b="1" i="1" u="sng">
                <a:latin typeface="Times New Roman" panose="02020603050405020304" pitchFamily="18" charset="0"/>
              </a:rPr>
              <a:t>тел: 4-15-20 (8 71636)</a:t>
            </a:r>
          </a:p>
          <a:p>
            <a:pPr algn="ctr" eaLnBrk="1" hangingPunct="1"/>
            <a:r>
              <a:rPr lang="kk-KZ" altLang="ru-RU" sz="1000" b="1" i="1" u="sng">
                <a:latin typeface="Times New Roman" panose="02020603050405020304" pitchFamily="18" charset="0"/>
              </a:rPr>
              <a:t>877799927953, 87073423638,</a:t>
            </a:r>
          </a:p>
          <a:p>
            <a:pPr algn="ctr" eaLnBrk="1" hangingPunct="1"/>
            <a:r>
              <a:rPr lang="kk-KZ" altLang="ru-RU" sz="1000" b="1" i="1" u="sng">
                <a:latin typeface="Times New Roman" panose="02020603050405020304" pitchFamily="18" charset="0"/>
              </a:rPr>
              <a:t>87055598786, 87477043926</a:t>
            </a:r>
          </a:p>
          <a:p>
            <a:pPr algn="ctr" eaLnBrk="1" hangingPunct="1"/>
            <a:r>
              <a:rPr lang="en-US" altLang="ru-RU" sz="1000" b="1" i="1" u="sng">
                <a:latin typeface="Times New Roman" panose="02020603050405020304" pitchFamily="18" charset="0"/>
              </a:rPr>
              <a:t>Instagram</a:t>
            </a:r>
            <a:r>
              <a:rPr lang="kk-KZ" altLang="ru-RU" sz="1000" b="1" i="1" u="sng">
                <a:latin typeface="Times New Roman" panose="02020603050405020304" pitchFamily="18" charset="0"/>
              </a:rPr>
              <a:t>:</a:t>
            </a:r>
            <a:r>
              <a:rPr lang="ru-RU" altLang="ru-RU" sz="1000" b="1" i="1" u="sng">
                <a:latin typeface="Times New Roman" panose="02020603050405020304" pitchFamily="18" charset="0"/>
              </a:rPr>
              <a:t> </a:t>
            </a:r>
            <a:r>
              <a:rPr lang="en-US" altLang="ru-RU" sz="1000" b="1" i="1" u="sng">
                <a:latin typeface="Times New Roman" panose="02020603050405020304" pitchFamily="18" charset="0"/>
              </a:rPr>
              <a:t>askeri_kolledgh </a:t>
            </a:r>
          </a:p>
          <a:p>
            <a:pPr algn="ctr" eaLnBrk="1" hangingPunct="1"/>
            <a:r>
              <a:rPr lang="en-US" altLang="ru-RU" sz="1000" b="1" i="1" u="sng">
                <a:latin typeface="Times New Roman" panose="02020603050405020304" pitchFamily="18" charset="0"/>
              </a:rPr>
              <a:t>Tik Tok</a:t>
            </a:r>
            <a:r>
              <a:rPr lang="ru-RU" altLang="ru-RU" sz="1000" b="1" i="1" u="sng">
                <a:latin typeface="Times New Roman" panose="02020603050405020304" pitchFamily="18" charset="0"/>
              </a:rPr>
              <a:t>: </a:t>
            </a:r>
            <a:r>
              <a:rPr lang="en-US" altLang="ru-RU" sz="1000" b="1" i="1" u="sng">
                <a:latin typeface="Times New Roman" panose="02020603050405020304" pitchFamily="18" charset="0"/>
              </a:rPr>
              <a:t>@cadet_corp</a:t>
            </a:r>
            <a:endParaRPr lang="kk-KZ" altLang="ru-RU" sz="1000" b="1" i="1" u="sng">
              <a:latin typeface="Times New Roman" panose="02020603050405020304" pitchFamily="18" charset="0"/>
            </a:endParaRPr>
          </a:p>
        </p:txBody>
      </p:sp>
      <p:sp>
        <p:nvSpPr>
          <p:cNvPr id="4107" name="Прямоугольник 88">
            <a:extLst>
              <a:ext uri="{FF2B5EF4-FFF2-40B4-BE49-F238E27FC236}">
                <a16:creationId xmlns:a16="http://schemas.microsoft.com/office/drawing/2014/main" id="{369AFF78-3D13-E483-0F96-0222D120A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9488" y="187325"/>
            <a:ext cx="2303462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1400" b="1">
                <a:latin typeface="Times New Roman" panose="02020603050405020304" pitchFamily="18" charset="0"/>
              </a:rPr>
              <a:t>Республика Казахстан</a:t>
            </a:r>
          </a:p>
          <a:p>
            <a:pPr algn="ctr" eaLnBrk="1" hangingPunct="1"/>
            <a:r>
              <a:rPr lang="kk-KZ" altLang="ru-RU" sz="1400" b="1">
                <a:latin typeface="Times New Roman" panose="02020603050405020304" pitchFamily="18" charset="0"/>
              </a:rPr>
              <a:t>Министерства обороны</a:t>
            </a:r>
          </a:p>
          <a:p>
            <a:pPr algn="ctr" eaLnBrk="1" hangingPunct="1"/>
            <a:r>
              <a:rPr lang="kk-KZ" altLang="en-US" sz="1400" b="1">
                <a:latin typeface="Times New Roman" panose="02020603050405020304" pitchFamily="18" charset="0"/>
              </a:rPr>
              <a:t>ВОЕННЫЙ КОЛЛЕДЖ имени ШОКАНА УАЛИХАНОВА</a:t>
            </a:r>
            <a:endParaRPr lang="kk-KZ" altLang="en-US" sz="1400"/>
          </a:p>
        </p:txBody>
      </p:sp>
      <p:pic>
        <p:nvPicPr>
          <p:cNvPr id="2" name="Picture 44" descr="C:\Users\User\Desktop\2ebad15ac5e9ef2c40d3a88cf6f241f8.jpeg">
            <a:extLst>
              <a:ext uri="{FF2B5EF4-FFF2-40B4-BE49-F238E27FC236}">
                <a16:creationId xmlns:a16="http://schemas.microsoft.com/office/drawing/2014/main" id="{C3A0B712-A787-C87A-6CE2-91BEAF5AF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9530" y="71414"/>
            <a:ext cx="2571768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rgbClr val="99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8506781E-DB35-4B29-2BC5-FB27C471F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171450"/>
            <a:ext cx="2827338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1" tIns="44609" rIns="89221" bIns="44609"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>
                <a:latin typeface="Times New Roman" panose="02020603050405020304" pitchFamily="18" charset="0"/>
              </a:rPr>
              <a:t>ВОЕННЫЙ КОЛЛЕДЖ МИНИСТЕРСТВА ОБОРОНЫ РЕСПУБЛИКИ КАЗАХСТАН </a:t>
            </a:r>
          </a:p>
        </p:txBody>
      </p:sp>
      <p:sp>
        <p:nvSpPr>
          <p:cNvPr id="5123" name="Text Box 3">
            <a:extLst>
              <a:ext uri="{FF2B5EF4-FFF2-40B4-BE49-F238E27FC236}">
                <a16:creationId xmlns:a16="http://schemas.microsoft.com/office/drawing/2014/main" id="{038A91E0-BD5B-F469-7B86-DE3285D88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8" y="1081088"/>
            <a:ext cx="2987675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1" tIns="44609" rIns="89221" bIns="44609">
            <a:spAutoFit/>
          </a:bodyPr>
          <a:lstStyle>
            <a:lvl1pPr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92175"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kk-KZ" altLang="ru-RU" sz="1000" i="1">
                <a:latin typeface="Times New Roman" panose="02020603050405020304" pitchFamily="18" charset="0"/>
              </a:rPr>
              <a:t> </a:t>
            </a:r>
            <a:r>
              <a:rPr lang="kk-KZ" altLang="ru-RU" sz="1000" b="1">
                <a:latin typeface="Times New Roman" panose="02020603050405020304" pitchFamily="18" charset="0"/>
              </a:rPr>
              <a:t>Военный колледж </a:t>
            </a:r>
            <a:r>
              <a:rPr lang="kk-KZ" altLang="ru-RU" sz="1000">
                <a:latin typeface="Times New Roman" panose="02020603050405020304" pitchFamily="18" charset="0"/>
              </a:rPr>
              <a:t>– центр по подготовке сержантских кадров для Вооруженных Сил Республики Казахстан расположен в уникальном Национальном парке “Боровое”, жемчужине нашей страны.</a:t>
            </a:r>
          </a:p>
        </p:txBody>
      </p:sp>
      <p:sp>
        <p:nvSpPr>
          <p:cNvPr id="55" name="Rectangle 5">
            <a:extLst>
              <a:ext uri="{FF2B5EF4-FFF2-40B4-BE49-F238E27FC236}">
                <a16:creationId xmlns:a16="http://schemas.microsoft.com/office/drawing/2014/main" id="{43871BDE-EA5E-1A89-BB75-0527943D7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3713" y="234950"/>
            <a:ext cx="2967037" cy="429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kk-KZ" altLang="ru-RU" sz="1000" b="1" dirty="0">
                <a:latin typeface="Times New Roman" pitchFamily="18" charset="0"/>
              </a:rPr>
              <a:t>ПЕРСПЕКТИВЫ:</a:t>
            </a:r>
            <a:endParaRPr lang="ru-RU" altLang="ru-RU" sz="1000" b="1" dirty="0">
              <a:latin typeface="Times New Roman" pitchFamily="18" charset="0"/>
            </a:endParaRPr>
          </a:p>
          <a:p>
            <a:pPr>
              <a:defRPr/>
            </a:pPr>
            <a:r>
              <a:rPr lang="kk-KZ" altLang="ru-RU" sz="1000" dirty="0">
                <a:latin typeface="Times New Roman" pitchFamily="18" charset="0"/>
              </a:rPr>
              <a:t>- карьерный рост;</a:t>
            </a:r>
            <a:endParaRPr lang="ru-RU" altLang="ru-RU" sz="1000" dirty="0">
              <a:latin typeface="Times New Roman" pitchFamily="18" charset="0"/>
            </a:endParaRPr>
          </a:p>
          <a:p>
            <a:pPr algn="just">
              <a:defRPr/>
            </a:pPr>
            <a:r>
              <a:rPr lang="kk-KZ" altLang="ru-RU" sz="1000" dirty="0">
                <a:latin typeface="Times New Roman" pitchFamily="18" charset="0"/>
              </a:rPr>
              <a:t>- постоянное повышение квалификации в ходе  прохождения воинской службы, в том числе в зарубежных  военных учебных заведениях;</a:t>
            </a:r>
            <a:endParaRPr lang="ru-RU" altLang="ru-RU" sz="1000" dirty="0">
              <a:latin typeface="Times New Roman" pitchFamily="18" charset="0"/>
            </a:endParaRPr>
          </a:p>
          <a:p>
            <a:pPr algn="just">
              <a:defRPr/>
            </a:pPr>
            <a:r>
              <a:rPr lang="kk-KZ" altLang="ru-RU" sz="1000" dirty="0">
                <a:latin typeface="Times New Roman" pitchFamily="18" charset="0"/>
              </a:rPr>
              <a:t>- оплата 50% стоимости обучения в высших учебных заведениях страны;</a:t>
            </a:r>
            <a:endParaRPr lang="ru-RU" altLang="ru-RU" sz="1000" dirty="0">
              <a:latin typeface="Times New Roman" pitchFamily="18" charset="0"/>
            </a:endParaRPr>
          </a:p>
          <a:p>
            <a:pPr algn="just">
              <a:defRPr/>
            </a:pPr>
            <a:r>
              <a:rPr lang="kk-KZ" altLang="ru-RU" sz="1000" dirty="0">
                <a:latin typeface="Times New Roman" pitchFamily="18" charset="0"/>
              </a:rPr>
              <a:t>- обеспечение служебным жильем или получение текущих жилищных выплат;</a:t>
            </a:r>
            <a:endParaRPr lang="ru-RU" altLang="ru-RU" sz="1000" dirty="0">
              <a:latin typeface="Times New Roman" pitchFamily="18" charset="0"/>
            </a:endParaRPr>
          </a:p>
          <a:p>
            <a:pPr algn="just">
              <a:defRPr/>
            </a:pPr>
            <a:r>
              <a:rPr lang="kk-KZ" altLang="ru-RU" sz="1000" dirty="0">
                <a:latin typeface="Times New Roman" pitchFamily="18" charset="0"/>
              </a:rPr>
              <a:t>- бесплатное медицинское обеспечение, в том числе и членов семей;</a:t>
            </a:r>
            <a:endParaRPr lang="ru-RU" altLang="ru-RU" sz="1000" dirty="0">
              <a:latin typeface="Times New Roman" pitchFamily="18" charset="0"/>
            </a:endParaRPr>
          </a:p>
          <a:p>
            <a:pPr algn="just">
              <a:defRPr/>
            </a:pPr>
            <a:r>
              <a:rPr lang="kk-KZ" altLang="ru-RU" sz="1000" dirty="0">
                <a:latin typeface="Times New Roman" pitchFamily="18" charset="0"/>
              </a:rPr>
              <a:t>- обеспечение детей местами в дошкольных учреждениях вне очереди;</a:t>
            </a:r>
            <a:endParaRPr lang="ru-RU" altLang="ru-RU" sz="1000" dirty="0">
              <a:latin typeface="Times New Roman" pitchFamily="18" charset="0"/>
            </a:endParaRPr>
          </a:p>
          <a:p>
            <a:pPr algn="just">
              <a:defRPr/>
            </a:pPr>
            <a:r>
              <a:rPr lang="kk-KZ" altLang="ru-RU" sz="1000" dirty="0">
                <a:latin typeface="Times New Roman" pitchFamily="18" charset="0"/>
              </a:rPr>
              <a:t>- возможность выхода на пенсию по достижению</a:t>
            </a:r>
            <a:br>
              <a:rPr lang="kk-KZ" altLang="ru-RU" sz="1000" dirty="0">
                <a:latin typeface="Times New Roman" pitchFamily="18" charset="0"/>
              </a:rPr>
            </a:br>
            <a:r>
              <a:rPr lang="kk-KZ" altLang="ru-RU" sz="1000" dirty="0">
                <a:latin typeface="Times New Roman" pitchFamily="18" charset="0"/>
              </a:rPr>
              <a:t>45- 47 лет;</a:t>
            </a:r>
            <a:endParaRPr lang="ru-RU" altLang="ru-RU" sz="1000" dirty="0">
              <a:latin typeface="Times New Roman" pitchFamily="18" charset="0"/>
            </a:endParaRPr>
          </a:p>
          <a:p>
            <a:pPr algn="just">
              <a:defRPr/>
            </a:pPr>
            <a:r>
              <a:rPr lang="kk-KZ" altLang="ru-RU" sz="1000" dirty="0">
                <a:latin typeface="Times New Roman" pitchFamily="18" charset="0"/>
              </a:rPr>
              <a:t>полное государственное обеспечение.</a:t>
            </a:r>
          </a:p>
          <a:p>
            <a:pPr algn="just">
              <a:defRPr/>
            </a:pPr>
            <a:endParaRPr lang="ru-RU" altLang="ru-RU" sz="300" dirty="0">
              <a:latin typeface="Times New Roman" pitchFamily="18" charset="0"/>
            </a:endParaRPr>
          </a:p>
          <a:p>
            <a:pPr indent="174625" algn="just">
              <a:defRPr/>
            </a:pPr>
            <a:r>
              <a:rPr lang="ru-RU" altLang="ru-RU" sz="1000" b="1" dirty="0">
                <a:latin typeface="Times New Roman" pitchFamily="18" charset="0"/>
              </a:rPr>
              <a:t>  </a:t>
            </a:r>
            <a:r>
              <a:rPr lang="ru-RU" altLang="ru-RU" sz="1000" dirty="0">
                <a:latin typeface="Times New Roman" pitchFamily="18" charset="0"/>
              </a:rPr>
              <a:t>Срок обучения на базе 11 классов  общего среднего образования – </a:t>
            </a:r>
            <a:r>
              <a:rPr lang="ru-RU" altLang="ru-RU" sz="1000" b="1" dirty="0">
                <a:latin typeface="Times New Roman" pitchFamily="18" charset="0"/>
              </a:rPr>
              <a:t>1 год 10 месяцев.</a:t>
            </a:r>
          </a:p>
          <a:p>
            <a:pPr indent="174625" algn="just">
              <a:defRPr/>
            </a:pPr>
            <a:r>
              <a:rPr lang="ru-RU" altLang="ru-RU" sz="1000" b="1" dirty="0">
                <a:latin typeface="Times New Roman" pitchFamily="18" charset="0"/>
              </a:rPr>
              <a:t> </a:t>
            </a:r>
            <a:r>
              <a:rPr lang="ru-RU" altLang="ru-RU" sz="1000" dirty="0">
                <a:latin typeface="Times New Roman" pitchFamily="18" charset="0"/>
              </a:rPr>
              <a:t>Срок обучения на базе 9 классов среднего образования – </a:t>
            </a:r>
            <a:r>
              <a:rPr lang="ru-RU" altLang="ru-RU" sz="1000" b="1" dirty="0">
                <a:latin typeface="Times New Roman" pitchFamily="18" charset="0"/>
              </a:rPr>
              <a:t>2 года 10 месяцев.</a:t>
            </a:r>
          </a:p>
          <a:p>
            <a:pPr indent="174625" algn="just">
              <a:defRPr/>
            </a:pPr>
            <a:r>
              <a:rPr lang="ru-RU" altLang="ru-RU" sz="1000" b="1" dirty="0">
                <a:latin typeface="Times New Roman" pitchFamily="18" charset="0"/>
              </a:rPr>
              <a:t>Выпускникам, </a:t>
            </a:r>
            <a:r>
              <a:rPr lang="ru-RU" altLang="ru-RU" sz="1000" dirty="0">
                <a:latin typeface="Times New Roman" pitchFamily="18" charset="0"/>
              </a:rPr>
              <a:t>успешно прошедшим итоговую государственную аттестацию, выдается диплом государственного образца о техническом профессиональном образовании, водительское удостоверение категории «В», «С» и присваивается квалификация «механик-водитель БМП» 3 класса.</a:t>
            </a:r>
            <a:endParaRPr lang="kk-KZ" altLang="ru-RU" sz="1000" dirty="0">
              <a:latin typeface="Times New Roman" pitchFamily="18" charset="0"/>
            </a:endParaRPr>
          </a:p>
        </p:txBody>
      </p:sp>
      <p:sp>
        <p:nvSpPr>
          <p:cNvPr id="56" name="Rectangle 6">
            <a:extLst>
              <a:ext uri="{FF2B5EF4-FFF2-40B4-BE49-F238E27FC236}">
                <a16:creationId xmlns:a16="http://schemas.microsoft.com/office/drawing/2014/main" id="{CA6D6176-F4CF-B276-BFC9-E90056110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1375" y="1766888"/>
            <a:ext cx="3197225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142" tIns="42571" rIns="85142" bIns="42571" anchor="ctr">
            <a:spAutoFit/>
          </a:bodyPr>
          <a:lstStyle/>
          <a:p>
            <a:pPr algn="ctr" defTabSz="850900" eaLnBrk="1" hangingPunct="1">
              <a:tabLst>
                <a:tab pos="473075" algn="l"/>
              </a:tabLst>
              <a:defRPr/>
            </a:pPr>
            <a:r>
              <a:rPr lang="ru-RU" altLang="ru-RU" sz="1000" b="1" dirty="0">
                <a:latin typeface="Times New Roman" pitchFamily="18" charset="0"/>
              </a:rPr>
              <a:t>Цели и задачи Военного колледжа</a:t>
            </a:r>
          </a:p>
          <a:p>
            <a:pPr algn="just" defTabSz="850900" eaLnBrk="1" hangingPunct="1">
              <a:tabLst>
                <a:tab pos="473075" algn="l"/>
              </a:tabLst>
              <a:defRPr/>
            </a:pPr>
            <a:r>
              <a:rPr lang="ru-RU" altLang="ru-RU" sz="1000" dirty="0">
                <a:latin typeface="Times New Roman" pitchFamily="18" charset="0"/>
              </a:rPr>
              <a:t>     Основной целью Военного колледжа является подготовка кадров младшего командного состава для прохождения воинской службы по контракту на должностях сержантского состава Вооруженных Сил Республики Казахстан. </a:t>
            </a:r>
            <a:endParaRPr lang="en-US" altLang="ru-RU" sz="1000" b="1" dirty="0">
              <a:latin typeface="Times New Roman" pitchFamily="18" charset="0"/>
            </a:endParaRPr>
          </a:p>
          <a:p>
            <a:pPr algn="just" defTabSz="850900" eaLnBrk="1" hangingPunct="1">
              <a:tabLst>
                <a:tab pos="473075" algn="l"/>
              </a:tabLst>
              <a:defRPr/>
            </a:pPr>
            <a:r>
              <a:rPr lang="ru-RU" altLang="ru-RU" sz="1000" dirty="0">
                <a:latin typeface="Times New Roman" pitchFamily="18" charset="0"/>
              </a:rPr>
              <a:t>Основной задачей Военного колледжа является: создание необходимых условий для получения кадетами технического профессионального образования, направленного на формирование, развитие и профессиональное становление личности на основе национальных и общечеловеческих ценностей, достижений науки и практики.</a:t>
            </a:r>
            <a:endParaRPr lang="en-US" altLang="ru-RU" sz="1000" dirty="0">
              <a:latin typeface="Times New Roman" pitchFamily="18" charset="0"/>
            </a:endParaRPr>
          </a:p>
          <a:p>
            <a:pPr indent="174625" algn="just" defTabSz="850900" eaLnBrk="1" hangingPunct="1">
              <a:tabLst>
                <a:tab pos="473075" algn="l"/>
              </a:tabLst>
              <a:defRPr/>
            </a:pPr>
            <a:r>
              <a:rPr lang="ru-RU" altLang="ru-RU" sz="1000" dirty="0">
                <a:latin typeface="Times New Roman" pitchFamily="18" charset="0"/>
              </a:rPr>
              <a:t>На время    обучения     кадеты     состоят    на полном государственном обеспечении. Им ежемесячно выплачивается денежное содержание. </a:t>
            </a:r>
          </a:p>
          <a:p>
            <a:pPr>
              <a:defRPr/>
            </a:pPr>
            <a:r>
              <a:rPr lang="ru-RU" altLang="ru-RU" sz="1000" dirty="0">
                <a:latin typeface="Times New Roman" pitchFamily="18" charset="0"/>
              </a:rPr>
              <a:t>     Обучающиеся  проживают в общежитии Военного колледжа по 3-4 человека в комнате. </a:t>
            </a:r>
          </a:p>
          <a:p>
            <a:pPr>
              <a:defRPr/>
            </a:pPr>
            <a:endParaRPr lang="ru-RU" altLang="ru-RU" sz="1000" dirty="0">
              <a:latin typeface="Times New Roman" pitchFamily="18" charset="0"/>
            </a:endParaRPr>
          </a:p>
          <a:p>
            <a:pPr algn="just" defTabSz="850900" eaLnBrk="1" hangingPunct="1">
              <a:tabLst>
                <a:tab pos="473075" algn="l"/>
              </a:tabLst>
              <a:defRPr/>
            </a:pPr>
            <a:r>
              <a:rPr lang="ru-RU" altLang="ru-RU" sz="1000" dirty="0">
                <a:latin typeface="Times New Roman" pitchFamily="18" charset="0"/>
              </a:rPr>
              <a:t>.          </a:t>
            </a:r>
          </a:p>
          <a:p>
            <a:pPr algn="just" defTabSz="850900" eaLnBrk="1" hangingPunct="1">
              <a:tabLst>
                <a:tab pos="473075" algn="l"/>
              </a:tabLst>
              <a:defRPr/>
            </a:pPr>
            <a:endParaRPr lang="kk-KZ" altLang="ru-RU" sz="1000" dirty="0">
              <a:latin typeface="Times New Roman" pitchFamily="18" charset="0"/>
            </a:endParaRPr>
          </a:p>
        </p:txBody>
      </p:sp>
      <p:pic>
        <p:nvPicPr>
          <p:cNvPr id="60" name="Picture 16" descr="C:\Users\e.bazarbaev\Desktop\агитация 2018\2018\в ДиК по агитации\CorelDRAW X7 Graphic.jpg">
            <a:extLst>
              <a:ext uri="{FF2B5EF4-FFF2-40B4-BE49-F238E27FC236}">
                <a16:creationId xmlns:a16="http://schemas.microsoft.com/office/drawing/2014/main" id="{14463E6A-9345-7B8E-8CD1-AB0354125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7745" y="260648"/>
            <a:ext cx="3149868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1" name="Picture 11" descr="C:\Users\e.bazarbaev\Desktop\агитация 2018\фото для буклета\5e11f192-f19d-44fa-840d-296a045f27fe (1).jpeg">
            <a:extLst>
              <a:ext uri="{FF2B5EF4-FFF2-40B4-BE49-F238E27FC236}">
                <a16:creationId xmlns:a16="http://schemas.microsoft.com/office/drawing/2014/main" id="{F747EE9C-45A4-2654-93D3-1116E492E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472" y="2149624"/>
            <a:ext cx="280831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43" descr="C:\Users\e.bazarbaev\Desktop\агитация 2018\фото для буклета\img_3818_14529.jpg">
            <a:extLst>
              <a:ext uri="{FF2B5EF4-FFF2-40B4-BE49-F238E27FC236}">
                <a16:creationId xmlns:a16="http://schemas.microsoft.com/office/drawing/2014/main" id="{19898329-D62F-A771-E93A-71A01EBBA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7674" y="4654964"/>
            <a:ext cx="3024548" cy="2014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4" name="Picture 14" descr="C:\Users\e.bazarbaev\Desktop\агитация 2018\фото для буклета\img_3818_14525.jpg">
            <a:extLst>
              <a:ext uri="{FF2B5EF4-FFF2-40B4-BE49-F238E27FC236}">
                <a16:creationId xmlns:a16="http://schemas.microsoft.com/office/drawing/2014/main" id="{B58DDB4E-EFB3-D1B7-478B-646A93306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56717" y="4581128"/>
            <a:ext cx="302729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5" name="Picture 15" descr="C:\Users\E957F~1.BAZ\AppData\Local\Temp\notesFCBCEE\67_main.jpg">
            <a:extLst>
              <a:ext uri="{FF2B5EF4-FFF2-40B4-BE49-F238E27FC236}">
                <a16:creationId xmlns:a16="http://schemas.microsoft.com/office/drawing/2014/main" id="{C84DCBE9-F0B9-D68E-EB8A-44282DC6A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480" y="4606280"/>
            <a:ext cx="273630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3060</TotalTime>
  <Words>1516</Words>
  <Application>Microsoft Office PowerPoint</Application>
  <PresentationFormat>Лист A4 (210x297 мм)</PresentationFormat>
  <Paragraphs>123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191</cp:revision>
  <dcterms:created xsi:type="dcterms:W3CDTF">2005-01-12T03:20:21Z</dcterms:created>
  <dcterms:modified xsi:type="dcterms:W3CDTF">2025-12-03T11:44:01Z</dcterms:modified>
</cp:coreProperties>
</file>