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906000" cy="6858000" type="A4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000" b="1" kern="1200">
        <a:solidFill>
          <a:srgbClr val="00EBE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66"/>
    <a:srgbClr val="FF6600"/>
    <a:srgbClr val="0000FF"/>
    <a:srgbClr val="08E8E8"/>
    <a:srgbClr val="38CC24"/>
    <a:srgbClr val="D9DDDF"/>
    <a:srgbClr val="CEDFEA"/>
    <a:srgbClr val="FFC9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34" autoAdjust="0"/>
    <p:restoredTop sz="99821" autoAdjust="0"/>
  </p:normalViewPr>
  <p:slideViewPr>
    <p:cSldViewPr>
      <p:cViewPr>
        <p:scale>
          <a:sx n="66" d="100"/>
          <a:sy n="66" d="100"/>
        </p:scale>
        <p:origin x="-2712" y="-110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57C3624-4491-487E-8EC9-78A1842C4B61}" type="datetimeFigureOut">
              <a:rPr lang="ru-RU"/>
              <a:pPr>
                <a:defRPr/>
              </a:pPr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7" rIns="91435" bIns="45717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fld id="{CCEE4E4C-0856-41AF-B626-DEBC92BD4A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937016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2A34CE-4322-4C76-A2AA-984D98C979D3}" type="slidenum">
              <a:rPr lang="ru-RU" altLang="ru-RU" smtClean="0">
                <a:solidFill>
                  <a:schemeClr val="tx1"/>
                </a:solidFill>
                <a:cs typeface="Arial" charset="0"/>
              </a:rPr>
              <a:pPr/>
              <a:t>2</a:t>
            </a:fld>
            <a:endParaRPr lang="ru-RU" altLang="ru-RU" smtClean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8C9F6-80EF-4AE2-BDBE-62ED678BEB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27758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4B8B0-628C-4570-8552-9598374A71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1556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C26E8-F975-4564-9A7E-D2780291EB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84501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3E304-2A8C-466F-A9A7-6DEDB3EBA8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771FC-5C4C-4F9B-BFC8-713A2363F6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25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6AF2C-B6EC-41BD-A72C-0E2B501611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9863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71AB9-2FE9-4A07-974F-F638C11243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1767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0D06E9-F520-4A66-8749-74B7C3C2C0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60473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9D4F4C-8F86-4F58-927E-57B07F2686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949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48AC4-C951-4D26-AB94-FC93C369947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53897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2E749-4B65-43C2-9F90-F1254D2535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4286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9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9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9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FCB64-EF1E-4146-A85A-47F29ACFAF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4101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DF68569-C5F7-45F8-8BCE-F72073DCCE1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2" r:id="rId1"/>
    <p:sldLayoutId id="2147484483" r:id="rId2"/>
    <p:sldLayoutId id="2147484484" r:id="rId3"/>
    <p:sldLayoutId id="2147484485" r:id="rId4"/>
    <p:sldLayoutId id="2147484486" r:id="rId5"/>
    <p:sldLayoutId id="2147484487" r:id="rId6"/>
    <p:sldLayoutId id="2147484488" r:id="rId7"/>
    <p:sldLayoutId id="2147484489" r:id="rId8"/>
    <p:sldLayoutId id="2147484490" r:id="rId9"/>
    <p:sldLayoutId id="2147484491" r:id="rId10"/>
    <p:sldLayoutId id="2147484492" r:id="rId11"/>
    <p:sldLayoutId id="2147484493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0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8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4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48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.jpeg"/><Relationship Id="rId7" Type="http://schemas.openxmlformats.org/officeDocument/2006/relationships/image" Target="../media/image5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iff"/><Relationship Id="rId5" Type="http://schemas.openxmlformats.org/officeDocument/2006/relationships/image" Target="../media/image57.png"/><Relationship Id="rId10" Type="http://schemas.openxmlformats.org/officeDocument/2006/relationships/image" Target="../media/image61.jpeg"/><Relationship Id="rId4" Type="http://schemas.openxmlformats.org/officeDocument/2006/relationships/image" Target="../media/image56.jpeg"/><Relationship Id="rId9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8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1500"/>
          <a:stretch>
            <a:fillRect/>
          </a:stretch>
        </p:blipFill>
        <p:spPr bwMode="auto">
          <a:xfrm>
            <a:off x="109538" y="-26988"/>
            <a:ext cx="9667875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883400" y="333375"/>
            <a:ext cx="2633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>
                <a:solidFill>
                  <a:schemeClr val="tx1"/>
                </a:solidFill>
              </a:rPr>
              <a:t>Министерство обороны</a:t>
            </a:r>
          </a:p>
          <a:p>
            <a:pPr eaLnBrk="1" hangingPunct="1"/>
            <a:r>
              <a:rPr lang="en-US" altLang="ru-RU" sz="1600">
                <a:solidFill>
                  <a:schemeClr val="tx1"/>
                </a:solidFill>
              </a:rPr>
              <a:t> </a:t>
            </a:r>
            <a:r>
              <a:rPr lang="ru-RU" altLang="ru-RU" sz="1600" noProof="1">
                <a:solidFill>
                  <a:schemeClr val="tx1"/>
                </a:solidFill>
              </a:rPr>
              <a:t>Республики Казахстан</a:t>
            </a:r>
            <a:endParaRPr lang="ru-RU" altLang="ru-RU" sz="1600">
              <a:solidFill>
                <a:schemeClr val="tx1"/>
              </a:solidFill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65113" y="333375"/>
            <a:ext cx="314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kk-KZ" altLang="ru-RU" sz="1600">
                <a:solidFill>
                  <a:schemeClr val="tx1"/>
                </a:solidFill>
              </a:rPr>
              <a:t>Қазақстан Республикасының</a:t>
            </a:r>
          </a:p>
          <a:p>
            <a:pPr algn="ctr" eaLnBrk="1" hangingPunct="1"/>
            <a:r>
              <a:rPr lang="kk-KZ" altLang="ru-RU" sz="1600">
                <a:solidFill>
                  <a:schemeClr val="tx1"/>
                </a:solidFill>
              </a:rPr>
              <a:t>Қорғаныс министрлігі</a:t>
            </a:r>
            <a:endParaRPr lang="ru-RU" altLang="ru-RU" sz="1600">
              <a:solidFill>
                <a:schemeClr val="tx1"/>
              </a:solidFill>
            </a:endParaRPr>
          </a:p>
        </p:txBody>
      </p:sp>
      <p:sp>
        <p:nvSpPr>
          <p:cNvPr id="3077" name="TextBox 9"/>
          <p:cNvSpPr txBox="1">
            <a:spLocks noChangeArrowheads="1"/>
          </p:cNvSpPr>
          <p:nvPr/>
        </p:nvSpPr>
        <p:spPr bwMode="auto">
          <a:xfrm>
            <a:off x="1528763" y="5078413"/>
            <a:ext cx="72085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kk-KZ" sz="2000" b="0" dirty="0" smtClean="0">
                <a:solidFill>
                  <a:schemeClr val="tx1"/>
                </a:solidFill>
                <a:cs typeface="Arial" charset="0"/>
              </a:rPr>
              <a:t>ҚАЗАҚСТАН РЕСПУБЛИКАСЫ ҚОРҒАНЫС МИНИСТРЛІГІ </a:t>
            </a:r>
          </a:p>
          <a:p>
            <a:pPr algn="ctr"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Ш.УӘЛИХАНОВ АТЫНДАҒЫ  ӘСКЕРИ КОЛЛЕДЖІ</a:t>
            </a:r>
            <a:endParaRPr lang="ru-RU" sz="2000" b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307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0838" y="44450"/>
            <a:ext cx="1230312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1285875" y="-39760"/>
            <a:ext cx="7334250" cy="1325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Кәсіптік-техникалық пәндер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техникалық пәндер бойынша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2292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l="1702" t="9456" r="6384" b="7476"/>
          <a:stretch/>
        </p:blipFill>
        <p:spPr>
          <a:xfrm>
            <a:off x="422275" y="1481138"/>
            <a:ext cx="3887788" cy="2343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t="6638" b="2223"/>
          <a:stretch/>
        </p:blipFill>
        <p:spPr>
          <a:xfrm>
            <a:off x="5518150" y="4165600"/>
            <a:ext cx="3792538" cy="2305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8181"/>
          <a:stretch/>
        </p:blipFill>
        <p:spPr>
          <a:xfrm>
            <a:off x="469900" y="4167188"/>
            <a:ext cx="3792538" cy="2322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8654"/>
          <a:stretch/>
        </p:blipFill>
        <p:spPr>
          <a:xfrm>
            <a:off x="5518150" y="1470025"/>
            <a:ext cx="3792538" cy="2308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920750" y="-133223"/>
            <a:ext cx="8135938" cy="163339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Атыс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қару-жарақ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штаттық қаруды қолданудың ережелерін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үйретуге және сол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қарудың жауынгерлік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мүмкіндіктерін максималды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 қолдануды үйретеді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6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0700" y="1736725"/>
            <a:ext cx="324008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98563" y="1752600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08088" y="4284663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l="28022" t="34964" r="39267" b="32258"/>
          <a:stretch/>
        </p:blipFill>
        <p:spPr>
          <a:xfrm>
            <a:off x="5592763" y="4283075"/>
            <a:ext cx="323373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1065213" y="-90488"/>
            <a:ext cx="7775575" cy="1325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дене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дайындығы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қызметшілердің дене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дайындығының жоғары болуын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қадағалайды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988" name="Picture 4" descr="G:\123\DSCF2348.JPG"/>
          <p:cNvPicPr>
            <a:picLocks noChangeAspect="1" noChangeArrowheads="1"/>
          </p:cNvPicPr>
          <p:nvPr/>
        </p:nvPicPr>
        <p:blipFill rotWithShape="1">
          <a:blip r:embed="rId2" cstate="print"/>
          <a:srcRect t="-1" b="4494"/>
          <a:stretch/>
        </p:blipFill>
        <p:spPr bwMode="auto">
          <a:xfrm>
            <a:off x="923925" y="4027488"/>
            <a:ext cx="3021013" cy="2163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992" name="Picture 8" descr="G:\123\DSCF19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6875" y="1317625"/>
            <a:ext cx="3003550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4342" name="Рисунок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23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/>
          <a:srcRect r="7258"/>
          <a:stretch/>
        </p:blipFill>
        <p:spPr>
          <a:xfrm>
            <a:off x="5454650" y="4030663"/>
            <a:ext cx="3005138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/>
          <a:srcRect r="6668"/>
          <a:stretch/>
        </p:blipFill>
        <p:spPr>
          <a:xfrm>
            <a:off x="890588" y="1317625"/>
            <a:ext cx="302418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896938" y="390525"/>
            <a:ext cx="79565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ts val="0"/>
              </a:spcBef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Практикалық тәжірибелерін жетілдіру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55575" eaLnBrk="1" hangingPunct="1">
              <a:spcBef>
                <a:spcPts val="0"/>
              </a:spcBef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2-ші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3-ші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курс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кадеттері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бөлімдерге әскери тағлымдамаға жолданады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5364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13585" b="6406"/>
          <a:stretch/>
        </p:blipFill>
        <p:spPr>
          <a:xfrm>
            <a:off x="5602288" y="4437063"/>
            <a:ext cx="3598862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r="1702" b="20322"/>
          <a:stretch/>
        </p:blipFill>
        <p:spPr>
          <a:xfrm>
            <a:off x="750888" y="1900238"/>
            <a:ext cx="3554412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8133"/>
          <a:stretch/>
        </p:blipFill>
        <p:spPr>
          <a:xfrm>
            <a:off x="776288" y="4441825"/>
            <a:ext cx="3527425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l="6546"/>
          <a:stretch/>
        </p:blipFill>
        <p:spPr>
          <a:xfrm>
            <a:off x="5600700" y="1900238"/>
            <a:ext cx="3600450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369" name="TextBox 15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1497013" y="188913"/>
            <a:ext cx="725487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Соңғы оқу кезеңі кадеттердің қорытынды аттестацияның емтихандарын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тапсырумен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аяқталады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638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4808538" y="644366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56250" y="4087813"/>
            <a:ext cx="3779838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2988" y="4087813"/>
            <a:ext cx="3360737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55688" y="1231900"/>
            <a:ext cx="3360737" cy="252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8132" name="Picture 4" descr="G:\2014.06 ГОС экзамены\DSC057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9263" y="1231900"/>
            <a:ext cx="3779837" cy="2520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363663" y="1317562"/>
            <a:ext cx="8348662" cy="13256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Квалификация: 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әскери істегі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6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кіші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6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бөлімнің маманы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(менеджер)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сыныптық біліктілік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В», «С</a:t>
            </a:r>
            <a:r>
              <a:rPr lang="ru-RU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санатындағы куәлігі</a:t>
            </a:r>
            <a:endParaRPr lang="ru-RU" sz="1600" b="0" cap="all" dirty="0" smtClean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16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3 санаттағы жаяу ұрыс машинасының жүргізушісі куәлігі</a:t>
            </a:r>
            <a:endParaRPr lang="ru-RU" sz="16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63663" y="188913"/>
            <a:ext cx="7256462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колледжін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тамамдағаннан кейін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түлектерге «әскери істегі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кіші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бөлімнің манеджменті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мамандығы бойынша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диплом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табысталады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7413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Box 10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40338" y="3641725"/>
            <a:ext cx="4321175" cy="2881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l="18742" t="11837" r="7166" b="14018"/>
          <a:stretch/>
        </p:blipFill>
        <p:spPr>
          <a:xfrm>
            <a:off x="276225" y="2763853"/>
            <a:ext cx="4316413" cy="2879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30300" y="71414"/>
            <a:ext cx="76454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колледжінің базасында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взвод-рота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деңгейінде сержанттар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құрамының біліктілігін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 курстық дайындық жұмыс істейді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7" name="Picture 11" descr="D:\IMG_5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2100268"/>
            <a:ext cx="3357562" cy="20431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8437" name="Рисунок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Box 14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15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/>
          <a:srcRect t="13315"/>
          <a:stretch/>
        </p:blipFill>
        <p:spPr>
          <a:xfrm>
            <a:off x="4792663" y="2197107"/>
            <a:ext cx="3322637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/>
          <a:srcRect b="11278"/>
          <a:stretch/>
        </p:blipFill>
        <p:spPr>
          <a:xfrm>
            <a:off x="1130300" y="4411684"/>
            <a:ext cx="324643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t="12201"/>
          <a:stretch/>
        </p:blipFill>
        <p:spPr>
          <a:xfrm>
            <a:off x="5380038" y="4484710"/>
            <a:ext cx="3279775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442" name="Text Box 2"/>
          <p:cNvSpPr txBox="1">
            <a:spLocks noChangeArrowheads="1"/>
          </p:cNvSpPr>
          <p:nvPr/>
        </p:nvSpPr>
        <p:spPr bwMode="auto">
          <a:xfrm>
            <a:off x="166654" y="1357298"/>
            <a:ext cx="9204325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1800" b="0" dirty="0" err="1" smtClean="0">
                <a:solidFill>
                  <a:schemeClr val="tx1"/>
                </a:solidFill>
                <a:cs typeface="Arial" charset="0"/>
              </a:rPr>
              <a:t>Қазіргі таңда Әскери колледжінің қабырғасында әртүрлі әскерлер тектерінің түрінің сержанттары</a:t>
            </a:r>
            <a:r>
              <a:rPr lang="ru-RU" sz="18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1800" b="0" dirty="0" err="1" smtClean="0">
                <a:solidFill>
                  <a:schemeClr val="tx1"/>
                </a:solidFill>
                <a:cs typeface="Arial" charset="0"/>
              </a:rPr>
              <a:t>біліктілігін</a:t>
            </a:r>
            <a:r>
              <a:rPr lang="ru-RU" sz="18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1800" b="0" dirty="0" err="1" smtClean="0">
                <a:solidFill>
                  <a:schemeClr val="tx1"/>
                </a:solidFill>
                <a:cs typeface="Arial" charset="0"/>
              </a:rPr>
              <a:t>арттыру</a:t>
            </a:r>
            <a:r>
              <a:rPr lang="ru-RU" sz="18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1800" b="0" dirty="0" err="1" smtClean="0">
                <a:solidFill>
                  <a:schemeClr val="tx1"/>
                </a:solidFill>
                <a:cs typeface="Arial" charset="0"/>
              </a:rPr>
              <a:t>курсын</a:t>
            </a:r>
            <a:r>
              <a:rPr lang="ru-RU" sz="18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1800" b="0" dirty="0" err="1" smtClean="0">
                <a:solidFill>
                  <a:schemeClr val="tx1"/>
                </a:solidFill>
                <a:cs typeface="Arial" charset="0"/>
              </a:rPr>
              <a:t>өтеді</a:t>
            </a:r>
            <a:endParaRPr lang="ru-RU" sz="1800" b="0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595678" y="2781300"/>
            <a:ext cx="2728912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spcBef>
                <a:spcPts val="1250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Әскери колледжінің «Амандық» оқу орталығы</a:t>
            </a:r>
            <a:endParaRPr lang="ru-RU" sz="2400" b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9460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4"/>
          <p:cNvSpPr txBox="1">
            <a:spLocks noChangeArrowheads="1"/>
          </p:cNvSpPr>
          <p:nvPr/>
        </p:nvSpPr>
        <p:spPr bwMode="auto">
          <a:xfrm>
            <a:off x="4665663" y="6443663"/>
            <a:ext cx="439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16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5081"/>
          <a:stretch/>
        </p:blipFill>
        <p:spPr>
          <a:xfrm>
            <a:off x="6407150" y="2501900"/>
            <a:ext cx="3240088" cy="2051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/>
          <a:srcRect b="6662"/>
          <a:stretch/>
        </p:blipFill>
        <p:spPr>
          <a:xfrm>
            <a:off x="244475" y="2498725"/>
            <a:ext cx="3240088" cy="201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/>
          <a:srcRect t="12067" b="5761"/>
          <a:stretch/>
        </p:blipFill>
        <p:spPr>
          <a:xfrm>
            <a:off x="1187450" y="338138"/>
            <a:ext cx="3260725" cy="2011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17573"/>
          <a:stretch/>
        </p:blipFill>
        <p:spPr>
          <a:xfrm>
            <a:off x="5148263" y="288925"/>
            <a:ext cx="3262312" cy="2016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/>
          <a:srcRect t="5143"/>
          <a:stretch/>
        </p:blipFill>
        <p:spPr>
          <a:xfrm>
            <a:off x="1281113" y="4692650"/>
            <a:ext cx="3240087" cy="2049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E:\ \IMG_8603.JPG"/>
          <p:cNvPicPr>
            <a:picLocks noChangeAspect="1" noChangeArrowheads="1"/>
          </p:cNvPicPr>
          <p:nvPr/>
        </p:nvPicPr>
        <p:blipFill>
          <a:blip r:embed="rId9" cstate="print"/>
          <a:srcRect b="6666"/>
          <a:stretch>
            <a:fillRect/>
          </a:stretch>
        </p:blipFill>
        <p:spPr bwMode="auto">
          <a:xfrm>
            <a:off x="5264150" y="4714875"/>
            <a:ext cx="3214688" cy="2000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925763" y="3051175"/>
            <a:ext cx="4054475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0" dirty="0" err="1" smtClean="0">
                <a:solidFill>
                  <a:schemeClr val="tx1"/>
                </a:solidFill>
              </a:rPr>
              <a:t>Ұлтаралық әскери бірлестік</a:t>
            </a:r>
            <a:endParaRPr lang="ru-RU" sz="2400" b="0" dirty="0">
              <a:solidFill>
                <a:schemeClr val="tx1"/>
              </a:solidFill>
            </a:endParaRPr>
          </a:p>
        </p:txBody>
      </p:sp>
      <p:pic>
        <p:nvPicPr>
          <p:cNvPr id="20489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984" t="8259" r="6981" b="5024"/>
          <a:stretch/>
        </p:blipFill>
        <p:spPr bwMode="auto">
          <a:xfrm>
            <a:off x="704850" y="1268413"/>
            <a:ext cx="2447925" cy="1512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2292350" y="6165850"/>
            <a:ext cx="2652562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Жауынгерлік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даярлық бойынша</a:t>
            </a:r>
            <a:endParaRPr lang="ru-RU" sz="1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нұсқаушылар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курсы 2016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860425" y="2892425"/>
            <a:ext cx="257093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АҚШ ҚК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делегациясының келуі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2007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жылғы қыркүйек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6" name="Рисунок 2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/>
          <a:srcRect t="7990" r="6001" b="8001"/>
          <a:stretch/>
        </p:blipFill>
        <p:spPr>
          <a:xfrm>
            <a:off x="2408238" y="4508500"/>
            <a:ext cx="2257425" cy="1512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490" name="Picture 3"/>
          <p:cNvPicPr>
            <a:picLocks noChangeAspect="1" noChangeArrowheads="1"/>
          </p:cNvPicPr>
          <p:nvPr/>
        </p:nvPicPr>
        <p:blipFill rotWithShape="1">
          <a:blip r:embed="rId5" cstate="print"/>
          <a:srcRect t="14258" r="5877"/>
          <a:stretch/>
        </p:blipFill>
        <p:spPr bwMode="auto">
          <a:xfrm>
            <a:off x="3659188" y="765175"/>
            <a:ext cx="2446337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3008313" y="2139950"/>
            <a:ext cx="3979862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АҚШ ҚК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өкілдерімен бірлесе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өткізген жұмысындағы сержанттар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құрамымен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брифинг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өткізуі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2008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жылғы мамыр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7087880" y="2863850"/>
            <a:ext cx="21514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АҚШ ҚК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өкілдерінің келуі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2011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жылғы желтоқсан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18" descr="Пэтон Холл"/>
          <p:cNvPicPr>
            <a:picLocks noChangeAspect="1" noChangeArrowheads="1"/>
          </p:cNvPicPr>
          <p:nvPr/>
        </p:nvPicPr>
        <p:blipFill rotWithShape="1">
          <a:blip r:embed="rId7" cstate="print"/>
          <a:srcRect l="3559" r="1" b="9022"/>
          <a:stretch/>
        </p:blipFill>
        <p:spPr bwMode="auto">
          <a:xfrm>
            <a:off x="6937375" y="1262063"/>
            <a:ext cx="2479675" cy="14525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7407275" y="5126038"/>
            <a:ext cx="251460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АҚШ ҚК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сержанттарымен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бірлесе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жасаған жұмыс 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2014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8" cstate="print"/>
          <a:srcRect l="1690" r="2891"/>
          <a:stretch/>
        </p:blipFill>
        <p:spPr>
          <a:xfrm>
            <a:off x="7400925" y="3573463"/>
            <a:ext cx="2376488" cy="1450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9" cstate="print"/>
          <a:srcRect l="2212" r="-1" b="5290"/>
          <a:stretch/>
        </p:blipFill>
        <p:spPr>
          <a:xfrm>
            <a:off x="4881563" y="4486275"/>
            <a:ext cx="2374900" cy="153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Text Box 13"/>
          <p:cNvSpPr txBox="1">
            <a:spLocks noChangeArrowheads="1"/>
          </p:cNvSpPr>
          <p:nvPr/>
        </p:nvSpPr>
        <p:spPr bwMode="auto">
          <a:xfrm>
            <a:off x="4705350" y="6165850"/>
            <a:ext cx="2624138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Жоғары сержанттар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құрамының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симпозиумы 2016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0" cstate="print"/>
          <a:srcRect l="6800" t="7546" r="3157" b="3556"/>
          <a:stretch/>
        </p:blipFill>
        <p:spPr>
          <a:xfrm>
            <a:off x="57150" y="3500438"/>
            <a:ext cx="2232025" cy="1441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0" y="5033963"/>
            <a:ext cx="2292350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Әскери колледжінің бастығымен танысу</a:t>
            </a:r>
            <a:r>
              <a:rPr lang="ru-RU" sz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сәті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ru-RU" sz="12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endParaRPr lang="ru-RU" sz="1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99" name="TextBox 30"/>
          <p:cNvSpPr txBox="1">
            <a:spLocks noChangeArrowheads="1"/>
          </p:cNvSpPr>
          <p:nvPr/>
        </p:nvSpPr>
        <p:spPr bwMode="auto">
          <a:xfrm>
            <a:off x="4521200" y="6524625"/>
            <a:ext cx="44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21508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776536" y="4005064"/>
            <a:ext cx="8567737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Сержант </a:t>
            </a:r>
            <a:r>
              <a:rPr lang="ru-RU" sz="200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кәсіпқой кіші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командир,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нұсқаушы, тәрбиеші және сарбаздардың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тәлімгері.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76536" y="2348880"/>
            <a:ext cx="8569325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cap="all" dirty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«СЕРЖАНТ </a:t>
            </a:r>
            <a:r>
              <a:rPr lang="ru-RU" sz="200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жоғары стандарттарды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білетін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және оларды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басып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озатын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cs typeface="Arial" panose="020B0604020202020204" pitchFamily="34" charset="0"/>
              </a:rPr>
              <a:t>бағыныстыларына үлгі сарбаздардың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көшбасшысы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11" name="TextBox 9"/>
          <p:cNvSpPr txBox="1">
            <a:spLocks noChangeArrowheads="1"/>
          </p:cNvSpPr>
          <p:nvPr/>
        </p:nvSpPr>
        <p:spPr bwMode="auto">
          <a:xfrm>
            <a:off x="4521200" y="6524625"/>
            <a:ext cx="441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 rot="10800000">
            <a:off x="852488" y="1111250"/>
            <a:ext cx="8601106" cy="5170488"/>
          </a:xfrm>
          <a:prstGeom prst="verticalScroll">
            <a:avLst>
              <a:gd name="adj" fmla="val 8292"/>
            </a:avLst>
          </a:prstGeom>
          <a:solidFill>
            <a:srgbClr val="FFFFCC">
              <a:alpha val="8392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10800000"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058" name="Rectangle 1"/>
          <p:cNvSpPr>
            <a:spLocks noChangeArrowheads="1"/>
          </p:cNvSpPr>
          <p:nvPr/>
        </p:nvSpPr>
        <p:spPr bwMode="auto">
          <a:xfrm>
            <a:off x="1208088" y="2714620"/>
            <a:ext cx="77454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200" b="0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 Республикасы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Қарулы Күштерінде кәсіпқой сержанттарды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даярлау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мақсатында 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1996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жылғы 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шілдеде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Қазақстан Республикасының 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№3049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Жарлығымен Әскери колледжі</a:t>
            </a:r>
            <a:r>
              <a:rPr lang="ru-RU" sz="2200" b="0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(Кадет корпусы) </a:t>
            </a:r>
            <a:r>
              <a:rPr lang="ru-RU" sz="2200" b="0" dirty="0" err="1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құрылды</a:t>
            </a:r>
            <a:endParaRPr lang="ru-RU" altLang="ru-RU" sz="2200" b="0" dirty="0">
              <a:ln w="10541" cmpd="sng">
                <a:noFill/>
                <a:prstDash val="solid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1</a:t>
            </a:r>
          </a:p>
        </p:txBody>
      </p:sp>
      <p:pic>
        <p:nvPicPr>
          <p:cNvPr id="4103" name="Рисунок 1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3"/>
          <p:cNvSpPr>
            <a:spLocks noChangeShapeType="1"/>
          </p:cNvSpPr>
          <p:nvPr/>
        </p:nvSpPr>
        <p:spPr bwMode="auto">
          <a:xfrm>
            <a:off x="4108450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1" name="Line 4"/>
          <p:cNvSpPr>
            <a:spLocks noChangeShapeType="1"/>
          </p:cNvSpPr>
          <p:nvPr/>
        </p:nvSpPr>
        <p:spPr bwMode="auto">
          <a:xfrm>
            <a:off x="4108450" y="10128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22533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200472" y="2636912"/>
            <a:ext cx="95059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b="0" dirty="0" err="1" smtClean="0">
                <a:solidFill>
                  <a:schemeClr val="tx1"/>
                </a:solidFill>
              </a:rPr>
              <a:t>Назарларыңызға рахмет</a:t>
            </a:r>
            <a:r>
              <a:rPr lang="ru-RU" b="0" dirty="0" smtClean="0">
                <a:solidFill>
                  <a:schemeClr val="tx1"/>
                </a:solidFill>
              </a:rPr>
              <a:t>!</a:t>
            </a:r>
            <a:endParaRPr lang="ru-RU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238092" y="3500438"/>
            <a:ext cx="9215502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Әскери  колледжінің міндеті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кәсіпқой сержанттарды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«әскери істе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кіші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бөлімнің менеджменті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»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мамандығы бойынша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дайындап</a:t>
            </a:r>
            <a:r>
              <a:rPr lang="ru-RU" sz="18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шығару</a:t>
            </a:r>
            <a:endParaRPr lang="ru-RU" sz="1800" b="0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136576" y="247967"/>
            <a:ext cx="7255915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Қызметі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мен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49988" y="4365625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6963" y="1196975"/>
            <a:ext cx="3240087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425" y="4437063"/>
            <a:ext cx="3240088" cy="21605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425" y="1196975"/>
            <a:ext cx="3240088" cy="21605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5129" name="Рисунок 20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Box 22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23875" y="5567363"/>
            <a:ext cx="8748713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29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жыл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ішінде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Әскери колледжі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4000-нан аса сержант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даярлап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шығарды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,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қазіргі таңда олар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бөлімше сержантынан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ҚР ҚК Бас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сержантына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дейінгі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лауазымдарда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өз қызметтерін атқаруда</a:t>
            </a:r>
            <a:endParaRPr lang="ru-RU" sz="2000" b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6148" name="Рисунок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-81906" y="428604"/>
            <a:ext cx="10183614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457200" indent="-457200" algn="ctr" defTabSz="449263" eaLnBrk="1" hangingPunct="1">
              <a:buSzPct val="100000"/>
              <a:buAutoNum type="arabicPlain" startAt="1999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2скери </a:t>
            </a:r>
            <a:r>
              <a:rPr lang="kk-KZ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колледжінің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қабырғасынан бірінші</a:t>
            </a:r>
            <a:endParaRPr lang="ru-RU" sz="2000" b="0" cap="all" dirty="0" smtClean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4000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кәсіпқой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-сержанттар түлеп  шықты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cs typeface="Arial" panose="020B0604020202020204" pitchFamily="34" charset="0"/>
              </a:rPr>
              <a:t>.</a:t>
            </a:r>
            <a:endParaRPr lang="ru-RU" sz="2000" i="1" cap="all" dirty="0">
              <a:ln w="9000" cmpd="sng">
                <a:noFill/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6150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688" y="1373188"/>
            <a:ext cx="3240087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03775" y="1373188"/>
            <a:ext cx="3240088" cy="215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5" descr="IMG_773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8163" y="3257550"/>
            <a:ext cx="3278187" cy="22209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5" name="Picture 4" descr="1 президент"/>
          <p:cNvPicPr>
            <a:picLocks noChangeAspect="1" noChangeArrowheads="1"/>
          </p:cNvPicPr>
          <p:nvPr/>
        </p:nvPicPr>
        <p:blipFill>
          <a:blip r:embed="rId7" cstate="print"/>
          <a:srcRect l="69258" t="21324" r="5742" b="55102"/>
          <a:stretch>
            <a:fillRect/>
          </a:stretch>
        </p:blipFill>
        <p:spPr bwMode="auto">
          <a:xfrm>
            <a:off x="1443038" y="3279775"/>
            <a:ext cx="3509962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1052513" y="3500438"/>
            <a:ext cx="8035925" cy="28029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жеке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психологиялық ерекшелігінің сапасын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анықтау</a:t>
            </a: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дене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дайындығының деңгейін анықтау</a:t>
            </a: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медициналық тексеру</a:t>
            </a: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Clr>
                <a:srgbClr val="000000"/>
              </a:buClr>
              <a:buSzPct val="100000"/>
              <a:buFontTx/>
              <a:buChar char="-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449263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-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мектептегі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9 және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11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сыныптың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аттестаты 3.0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балдан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ru-RU" altLang="ru-RU" sz="2200" b="0" dirty="0" smtClean="0">
                <a:solidFill>
                  <a:schemeClr val="tx1"/>
                </a:solidFill>
                <a:latin typeface="Times New Roman" pitchFamily="18" charset="0"/>
              </a:rPr>
              <a:t>кем </a:t>
            </a:r>
            <a:r>
              <a:rPr lang="ru-RU" altLang="ru-RU" sz="2200" b="0" dirty="0" err="1" smtClean="0">
                <a:solidFill>
                  <a:schemeClr val="tx1"/>
                </a:solidFill>
                <a:latin typeface="Times New Roman" pitchFamily="18" charset="0"/>
              </a:rPr>
              <a:t>болмауы</a:t>
            </a:r>
            <a:endParaRPr lang="ru-RU" altLang="ru-RU" sz="2200" b="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71" name="AutoShape 64"/>
          <p:cNvSpPr>
            <a:spLocks noChangeArrowheads="1"/>
          </p:cNvSpPr>
          <p:nvPr/>
        </p:nvSpPr>
        <p:spPr bwMode="auto">
          <a:xfrm>
            <a:off x="428625" y="3276600"/>
            <a:ext cx="628650" cy="931863"/>
          </a:xfrm>
          <a:prstGeom prst="rightArrow">
            <a:avLst>
              <a:gd name="adj1" fmla="val 50000"/>
              <a:gd name="adj2" fmla="val 22894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2" name="AutoShape 65"/>
          <p:cNvSpPr>
            <a:spLocks noChangeArrowheads="1"/>
          </p:cNvSpPr>
          <p:nvPr/>
        </p:nvSpPr>
        <p:spPr bwMode="auto">
          <a:xfrm>
            <a:off x="428625" y="3952875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3" name="AutoShape 66"/>
          <p:cNvSpPr>
            <a:spLocks noChangeArrowheads="1"/>
          </p:cNvSpPr>
          <p:nvPr/>
        </p:nvSpPr>
        <p:spPr bwMode="auto">
          <a:xfrm>
            <a:off x="428625" y="4645025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7174" name="AutoShape 67"/>
          <p:cNvSpPr>
            <a:spLocks noChangeArrowheads="1"/>
          </p:cNvSpPr>
          <p:nvPr/>
        </p:nvSpPr>
        <p:spPr bwMode="auto">
          <a:xfrm>
            <a:off x="428625" y="5321300"/>
            <a:ext cx="628650" cy="931863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6600"/>
          </a:solidFill>
          <a:ln w="19050" algn="ctr">
            <a:noFill/>
            <a:miter lim="800000"/>
            <a:headEnd/>
            <a:tailEnd/>
          </a:ln>
        </p:spPr>
        <p:txBody>
          <a:bodyPr lIns="3600" tIns="3600" rIns="3600" bIns="3600" anchor="ctr">
            <a:spAutoFit/>
          </a:bodyPr>
          <a:lstStyle/>
          <a:p>
            <a:pPr algn="ctr" eaLnBrk="1" hangingPunct="1"/>
            <a:endParaRPr lang="ru-RU" altLang="ru-RU"/>
          </a:p>
        </p:txBody>
      </p:sp>
      <p:sp>
        <p:nvSpPr>
          <p:cNvPr id="43" name="Text Box 6"/>
          <p:cNvSpPr txBox="1">
            <a:spLocks noChangeArrowheads="1"/>
          </p:cNvSpPr>
          <p:nvPr/>
        </p:nvSpPr>
        <p:spPr bwMode="auto">
          <a:xfrm>
            <a:off x="1692275" y="333375"/>
            <a:ext cx="639603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ҚР ҚМ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колледжіне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түсу үшін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іріктеу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Box 6"/>
          <p:cNvSpPr txBox="1">
            <a:spLocks noChangeArrowheads="1"/>
          </p:cNvSpPr>
          <p:nvPr/>
        </p:nvSpPr>
        <p:spPr bwMode="auto">
          <a:xfrm>
            <a:off x="1676400" y="3068638"/>
            <a:ext cx="63960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Түсушілерге қойылатын талаптар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7178" name="Рисунок 1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180" name="Text Box 2"/>
          <p:cNvSpPr txBox="1">
            <a:spLocks noChangeArrowheads="1"/>
          </p:cNvSpPr>
          <p:nvPr/>
        </p:nvSpPr>
        <p:spPr bwMode="auto">
          <a:xfrm>
            <a:off x="350838" y="1557338"/>
            <a:ext cx="9204325" cy="1095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Азаматтық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жасөспірім–11 сыныптан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кейін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17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ден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>
                <a:solidFill>
                  <a:schemeClr val="tx1"/>
                </a:solidFill>
                <a:cs typeface="Arial" charset="0"/>
              </a:rPr>
              <a:t>21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жас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аралығында 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, 9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сыныптан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кейін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15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жастан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кем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болмауы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керек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.</a:t>
            </a:r>
            <a:endParaRPr lang="ru-RU" sz="2400" b="0" dirty="0">
              <a:solidFill>
                <a:schemeClr val="tx1"/>
              </a:solidFill>
              <a:cs typeface="Arial" charset="0"/>
            </a:endParaRPr>
          </a:p>
          <a:p>
            <a:pPr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Келісімшарт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бойынша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әскери қызметшілер 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мен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мерзімдік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қызметтегі сарбаздар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– 23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жастан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400" b="0" dirty="0" err="1" smtClean="0">
                <a:solidFill>
                  <a:schemeClr val="tx1"/>
                </a:solidFill>
                <a:cs typeface="Arial" charset="0"/>
              </a:rPr>
              <a:t>аспаған</a:t>
            </a:r>
            <a:r>
              <a:rPr lang="ru-RU" sz="2400" b="0" dirty="0" smtClean="0">
                <a:solidFill>
                  <a:schemeClr val="tx1"/>
                </a:solidFill>
                <a:cs typeface="Arial" charset="0"/>
              </a:rPr>
              <a:t>. </a:t>
            </a:r>
            <a:endParaRPr lang="ru-RU" sz="2400" b="0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WordArt 72"/>
          <p:cNvSpPr>
            <a:spLocks noChangeArrowheads="1" noChangeShapeType="1" noTextEdit="1"/>
          </p:cNvSpPr>
          <p:nvPr/>
        </p:nvSpPr>
        <p:spPr bwMode="auto">
          <a:xfrm>
            <a:off x="1095348" y="404664"/>
            <a:ext cx="7858180" cy="1166948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910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колледжінде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«әскери істегі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кіші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бөлімнің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менеджменті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мамандығы бойынша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 бағдарламасы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defRPr/>
            </a:pP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айға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сыныптан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</a:t>
            </a:r>
            <a:r>
              <a:rPr lang="ru-RU" sz="2000" b="0" i="1" kern="1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айға  </a:t>
            </a:r>
            <a:r>
              <a:rPr lang="ru-RU" sz="2000" b="0" i="1" kern="1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есептелген</a:t>
            </a:r>
            <a:endParaRPr lang="ru-RU" sz="2000" b="0" i="1" kern="10" cap="all" dirty="0">
              <a:ln w="9000" cmpd="sng">
                <a:noFill/>
                <a:prstDash val="solid"/>
              </a:ln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809596" y="1714488"/>
            <a:ext cx="8034338" cy="503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11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сыныптан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кейін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түскен кадеттер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1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курста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әскери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ант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қабылдайды</a:t>
            </a:r>
            <a:endParaRPr lang="ru-RU" sz="2000" b="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819150" y="5634061"/>
            <a:ext cx="8034338" cy="10810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1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курсты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тәмәмдаған әр 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кадет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мерзімі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</a:p>
          <a:p>
            <a:pPr algn="ctr" defTabSz="449263" eaLnBrk="1" hangingPunct="1">
              <a:lnSpc>
                <a:spcPct val="90000"/>
              </a:lnSpc>
              <a:spcBef>
                <a:spcPts val="600"/>
              </a:spcBef>
              <a:buClr>
                <a:srgbClr val="FFCC00"/>
              </a:buClr>
              <a:buSzPct val="100000"/>
              <a:buFont typeface="Tahoma" pitchFamily="34" charset="0"/>
              <a:buNone/>
              <a:tabLst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</a:pP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10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жылға келісімшарт</a:t>
            </a:r>
            <a:r>
              <a:rPr lang="ru-RU" sz="2000" b="0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sz="2000" b="0" dirty="0" err="1" smtClean="0">
                <a:solidFill>
                  <a:schemeClr val="tx1"/>
                </a:solidFill>
                <a:cs typeface="Arial" charset="0"/>
              </a:rPr>
              <a:t>жасасады</a:t>
            </a:r>
            <a:endParaRPr lang="ru-RU" sz="2000" b="0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819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3" y="2557463"/>
            <a:ext cx="4335462" cy="28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54613" y="2557463"/>
            <a:ext cx="4319587" cy="28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201" name="TextBox 14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noFill/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sp>
        <p:nvSpPr>
          <p:cNvPr id="9219" name="Line 21"/>
          <p:cNvSpPr>
            <a:spLocks noChangeShapeType="1"/>
          </p:cNvSpPr>
          <p:nvPr/>
        </p:nvSpPr>
        <p:spPr bwMode="auto">
          <a:xfrm flipV="1">
            <a:off x="4924425" y="3068638"/>
            <a:ext cx="0" cy="720725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AutoShape 6"/>
          <p:cNvSpPr>
            <a:spLocks noChangeArrowheads="1"/>
          </p:cNvSpPr>
          <p:nvPr/>
        </p:nvSpPr>
        <p:spPr bwMode="auto">
          <a:xfrm>
            <a:off x="72986" y="5233988"/>
            <a:ext cx="3024187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18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1" name="AutoShape 6"/>
          <p:cNvSpPr>
            <a:spLocks noChangeArrowheads="1"/>
          </p:cNvSpPr>
          <p:nvPr/>
        </p:nvSpPr>
        <p:spPr bwMode="auto">
          <a:xfrm>
            <a:off x="3452802" y="5233988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3427413" y="1773238"/>
            <a:ext cx="3024187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3" name="AutoShape 6"/>
          <p:cNvSpPr>
            <a:spLocks noChangeArrowheads="1"/>
          </p:cNvSpPr>
          <p:nvPr/>
        </p:nvSpPr>
        <p:spPr bwMode="auto">
          <a:xfrm>
            <a:off x="6753225" y="1773238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4" name="AutoShape 6"/>
          <p:cNvSpPr>
            <a:spLocks noChangeArrowheads="1"/>
          </p:cNvSpPr>
          <p:nvPr/>
        </p:nvSpPr>
        <p:spPr bwMode="auto">
          <a:xfrm>
            <a:off x="85725" y="1773238"/>
            <a:ext cx="3024188" cy="1290637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9225" name="Line 21"/>
          <p:cNvSpPr>
            <a:spLocks noChangeShapeType="1"/>
          </p:cNvSpPr>
          <p:nvPr/>
        </p:nvSpPr>
        <p:spPr bwMode="auto">
          <a:xfrm flipH="1" flipV="1">
            <a:off x="2260600" y="3141663"/>
            <a:ext cx="911225" cy="627062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6" name="Line 22"/>
          <p:cNvSpPr>
            <a:spLocks noChangeShapeType="1"/>
          </p:cNvSpPr>
          <p:nvPr/>
        </p:nvSpPr>
        <p:spPr bwMode="auto">
          <a:xfrm flipV="1">
            <a:off x="6797675" y="3141663"/>
            <a:ext cx="1079500" cy="627062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210" name="Rectangle 13"/>
          <p:cNvSpPr>
            <a:spLocks noChangeArrowheads="1"/>
          </p:cNvSpPr>
          <p:nvPr/>
        </p:nvSpPr>
        <p:spPr bwMode="auto">
          <a:xfrm>
            <a:off x="3153885" y="3772495"/>
            <a:ext cx="3701053" cy="710067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dirty="0" smtClean="0">
                <a:ln w="17780" cmpd="sng">
                  <a:noFill/>
                  <a:prstDash val="solid"/>
                  <a:miter lim="800000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 АЛТЫ ЦИКЛДА ӨТКІЗІЛЕДІ</a:t>
            </a:r>
            <a:endParaRPr lang="ru-RU" sz="2000" b="0" dirty="0">
              <a:ln w="17780" cmpd="sng">
                <a:noFill/>
                <a:prstDash val="solid"/>
                <a:miter lim="800000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30" name="Line 23"/>
          <p:cNvSpPr>
            <a:spLocks noChangeShapeType="1"/>
          </p:cNvSpPr>
          <p:nvPr/>
        </p:nvSpPr>
        <p:spPr bwMode="auto">
          <a:xfrm flipH="1">
            <a:off x="2381232" y="4500570"/>
            <a:ext cx="793750" cy="722313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-58738" y="2066108"/>
            <a:ext cx="3384606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Гуманитарлық пәндер </a:t>
            </a:r>
            <a:r>
              <a:rPr lang="ru-RU" sz="1800" b="0" cap="all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</a:t>
            </a:r>
            <a:endParaRPr lang="ru-RU" sz="1800" b="0" cap="al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3453135" y="2137546"/>
            <a:ext cx="2956371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Әскери-кәсіптік пәндер </a:t>
            </a: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циклы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-690602" y="5383213"/>
            <a:ext cx="4603750" cy="371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sz="18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71" name="Text Box 6"/>
          <p:cNvSpPr txBox="1">
            <a:spLocks noChangeArrowheads="1"/>
          </p:cNvSpPr>
          <p:nvPr/>
        </p:nvSpPr>
        <p:spPr bwMode="auto">
          <a:xfrm>
            <a:off x="1666852" y="714356"/>
            <a:ext cx="63944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55575" eaLnBrk="1" hangingPunct="1">
              <a:spcBef>
                <a:spcPct val="50000"/>
              </a:spcBef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деңгейі: орта-арнайы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10"/>
          <p:cNvSpPr>
            <a:spLocks noChangeArrowheads="1"/>
          </p:cNvSpPr>
          <p:nvPr/>
        </p:nvSpPr>
        <p:spPr bwMode="auto">
          <a:xfrm>
            <a:off x="3509681" y="5495132"/>
            <a:ext cx="2895871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Атыс</a:t>
            </a: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 қару</a:t>
            </a: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cs typeface="Arial" panose="020B0604020202020204" pitchFamily="34" charset="0"/>
              </a:rPr>
              <a:t>-жарақ </a:t>
            </a: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cs typeface="Arial" panose="020B0604020202020204" pitchFamily="34" charset="0"/>
              </a:rPr>
              <a:t>циклы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Rectangle 10"/>
          <p:cNvSpPr>
            <a:spLocks noChangeArrowheads="1"/>
          </p:cNvSpPr>
          <p:nvPr/>
        </p:nvSpPr>
        <p:spPr bwMode="auto">
          <a:xfrm>
            <a:off x="6839726" y="2137546"/>
            <a:ext cx="2895871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Кәсіптік-техникалық пәндер </a:t>
            </a: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циклы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37" name="Line 23"/>
          <p:cNvSpPr>
            <a:spLocks noChangeShapeType="1"/>
          </p:cNvSpPr>
          <p:nvPr/>
        </p:nvSpPr>
        <p:spPr bwMode="auto">
          <a:xfrm>
            <a:off x="6810388" y="4500570"/>
            <a:ext cx="720725" cy="720725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23778" y="5495132"/>
            <a:ext cx="2967309" cy="648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Спорт </a:t>
            </a:r>
            <a:r>
              <a:rPr lang="kk-KZ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 дене дайындығы циклы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39" name="Рисунок 2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0" name="TextBox 25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241" name="AutoShape 6"/>
          <p:cNvSpPr>
            <a:spLocks noChangeArrowheads="1"/>
          </p:cNvSpPr>
          <p:nvPr/>
        </p:nvSpPr>
        <p:spPr bwMode="auto">
          <a:xfrm>
            <a:off x="3081338" y="3778250"/>
            <a:ext cx="3744912" cy="720725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6715158" y="5214950"/>
            <a:ext cx="3024188" cy="12906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240">
            <a:solidFill>
              <a:srgbClr val="006666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Font typeface="Times New Roman" pitchFamily="18" charset="0"/>
              <a:buNone/>
            </a:pPr>
            <a:endParaRPr lang="ru-RU" altLang="ru-RU" sz="30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6772037" y="5423694"/>
            <a:ext cx="2895871" cy="925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Артиллерия </a:t>
            </a: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және </a:t>
            </a:r>
            <a:r>
              <a:rPr lang="ru-RU" sz="1800" b="0" cap="all" dirty="0" err="1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cs typeface="Arial" panose="020B0604020202020204" pitchFamily="34" charset="0"/>
              </a:rPr>
              <a:t>зымырандық әскерлер </a:t>
            </a:r>
            <a:r>
              <a:rPr lang="ru-RU" sz="1800" b="0" cap="all" dirty="0" smtClean="0">
                <a:solidFill>
                  <a:schemeClr val="tx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  <a:cs typeface="Arial" panose="020B0604020202020204" pitchFamily="34" charset="0"/>
              </a:rPr>
              <a:t>циклы</a:t>
            </a:r>
            <a:endParaRPr lang="ru-RU" sz="1800" b="0" cap="all" dirty="0">
              <a:solidFill>
                <a:schemeClr val="tx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4952998" y="4500570"/>
            <a:ext cx="45719" cy="714380"/>
          </a:xfrm>
          <a:prstGeom prst="line">
            <a:avLst/>
          </a:prstGeom>
          <a:noFill/>
          <a:ln w="76200" cmpd="tri">
            <a:solidFill>
              <a:srgbClr val="0066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3"/>
          <p:cNvSpPr txBox="1">
            <a:spLocks noChangeArrowheads="1"/>
          </p:cNvSpPr>
          <p:nvPr/>
        </p:nvSpPr>
        <p:spPr bwMode="auto">
          <a:xfrm>
            <a:off x="1128713" y="115888"/>
            <a:ext cx="7770812" cy="10178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Гуманитарлық пәндер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өзіне гуманитарлық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әлеуметтік-экономикалық және жалпы-кәсіптік пәндер бойынша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оқытуды қосады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0244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/>
          <a:srcRect t="9175" r="3003"/>
          <a:stretch/>
        </p:blipFill>
        <p:spPr>
          <a:xfrm>
            <a:off x="5568950" y="1381125"/>
            <a:ext cx="3214688" cy="225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E:\ \IMG_7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6950" y="4095750"/>
            <a:ext cx="3240088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E:\ \5503d7955c39214263151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8388" y="1435100"/>
            <a:ext cx="3238500" cy="2160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E:\ \IMG_6921.JPG"/>
          <p:cNvPicPr>
            <a:picLocks noChangeAspect="1" noChangeArrowheads="1"/>
          </p:cNvPicPr>
          <p:nvPr/>
        </p:nvPicPr>
        <p:blipFill>
          <a:blip r:embed="rId7" cstate="print"/>
          <a:srcRect r="4868"/>
          <a:stretch>
            <a:fillRect/>
          </a:stretch>
        </p:blipFill>
        <p:spPr bwMode="auto">
          <a:xfrm>
            <a:off x="5568950" y="4024313"/>
            <a:ext cx="3286125" cy="2303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4"/>
          <p:cNvSpPr txBox="1">
            <a:spLocks noChangeArrowheads="1"/>
          </p:cNvSpPr>
          <p:nvPr/>
        </p:nvSpPr>
        <p:spPr bwMode="auto">
          <a:xfrm>
            <a:off x="1349375" y="290041"/>
            <a:ext cx="733425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 eaLnBrk="1" hangingPunct="1">
              <a:spcBef>
                <a:spcPts val="1125"/>
              </a:spcBef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Әскери-кәсіптік пәндер 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циклы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000" b="0" cap="all" dirty="0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0" cap="all" dirty="0" err="1" smtClean="0">
                <a:ln w="9000" cmpd="sng">
                  <a:noFill/>
                  <a:prstDash val="solid"/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 пәндерді оқытуды қосады</a:t>
            </a:r>
            <a:endParaRPr lang="ru-RU" sz="2000" b="0" cap="all" dirty="0">
              <a:ln w="9000" cmpd="sng">
                <a:noFill/>
                <a:prstDash val="solid"/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14165" y="0"/>
            <a:ext cx="1592657" cy="6858000"/>
          </a:xfrm>
          <a:prstGeom prst="rect">
            <a:avLst/>
          </a:prstGeom>
          <a:effectLst>
            <a:glow rad="127000">
              <a:schemeClr val="bg1">
                <a:alpha val="3000"/>
              </a:schemeClr>
            </a:glow>
            <a:reflection endPos="0" dist="50800" dir="5400000" sy="-100000" algn="bl" rotWithShape="0"/>
          </a:effectLst>
        </p:spPr>
      </p:pic>
      <p:pic>
        <p:nvPicPr>
          <p:cNvPr id="11268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3513" y="-176213"/>
            <a:ext cx="1587501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6725" y="4137025"/>
            <a:ext cx="4064000" cy="25193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6725" y="1376363"/>
            <a:ext cx="4054475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Picture 7" descr="IMG_84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13363" y="1376363"/>
            <a:ext cx="4087812" cy="25193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272" name="TextBox 16"/>
          <p:cNvSpPr txBox="1">
            <a:spLocks noChangeArrowheads="1"/>
          </p:cNvSpPr>
          <p:nvPr/>
        </p:nvSpPr>
        <p:spPr bwMode="auto">
          <a:xfrm>
            <a:off x="4808538" y="64436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sz="1800" b="0">
                <a:solidFill>
                  <a:schemeClr val="tx1"/>
                </a:solidFill>
              </a:rPr>
              <a:t>8</a:t>
            </a:r>
          </a:p>
        </p:txBody>
      </p:sp>
      <p:pic>
        <p:nvPicPr>
          <p:cNvPr id="11" name="Picture 10" descr="E:\ \IMG_8550.JPG"/>
          <p:cNvPicPr>
            <a:picLocks noChangeAspect="1" noChangeArrowheads="1"/>
          </p:cNvPicPr>
          <p:nvPr/>
        </p:nvPicPr>
        <p:blipFill>
          <a:blip r:embed="rId7" cstate="print"/>
          <a:srcRect t="9483"/>
          <a:stretch>
            <a:fillRect/>
          </a:stretch>
        </p:blipFill>
        <p:spPr bwMode="auto">
          <a:xfrm>
            <a:off x="5310188" y="4184650"/>
            <a:ext cx="4143375" cy="2500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wrap="square" lIns="91440" tIns="45720" rIns="91440" bIns="45720">
        <a:spAutoFit/>
      </a:bodyPr>
      <a:lstStyle>
        <a:defPPr algn="ctr">
          <a:defRPr sz="5400" b="1" cap="none" spc="0" dirty="0" smtClean="0">
            <a:ln w="17780" cmpd="sng">
              <a:solidFill>
                <a:srgbClr val="FFFFFF"/>
              </a:solidFill>
              <a:prstDash val="solid"/>
              <a:miter lim="800000"/>
            </a:ln>
            <a:gradFill rotWithShape="1">
              <a:gsLst>
                <a:gs pos="0">
                  <a:srgbClr val="000000">
                    <a:tint val="92000"/>
                    <a:shade val="100000"/>
                    <a:satMod val="150000"/>
                  </a:srgbClr>
                </a:gs>
                <a:gs pos="49000">
                  <a:srgbClr val="000000">
                    <a:tint val="89000"/>
                    <a:shade val="90000"/>
                    <a:satMod val="150000"/>
                  </a:srgbClr>
                </a:gs>
                <a:gs pos="50000">
                  <a:srgbClr val="000000">
                    <a:tint val="100000"/>
                    <a:shade val="75000"/>
                    <a:satMod val="150000"/>
                  </a:srgbClr>
                </a:gs>
                <a:gs pos="95000">
                  <a:srgbClr val="000000">
                    <a:shade val="47000"/>
                    <a:satMod val="150000"/>
                  </a:srgbClr>
                </a:gs>
                <a:gs pos="100000">
                  <a:srgbClr val="000000">
                    <a:shade val="39000"/>
                    <a:satMod val="150000"/>
                  </a:srgbClr>
                </a:gs>
              </a:gsLst>
              <a:lin ang="5400000"/>
            </a:gradFill>
            <a:effectLst>
              <a:outerShdw blurRad="50800" algn="tl" rotWithShape="0">
                <a:srgbClr val="000000"/>
              </a:outerShdw>
            </a:effectLst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17995</TotalTime>
  <Words>522</Words>
  <Application>Microsoft Office PowerPoint</Application>
  <PresentationFormat>Лист A4 (210x297 мм)</PresentationFormat>
  <Paragraphs>92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It's OK!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Switsh</dc:creator>
  <cp:lastModifiedBy>Жетписбаев</cp:lastModifiedBy>
  <cp:revision>1544</cp:revision>
  <dcterms:created xsi:type="dcterms:W3CDTF">2004-03-31T18:10:59Z</dcterms:created>
  <dcterms:modified xsi:type="dcterms:W3CDTF">2025-01-09T12:32:21Z</dcterms:modified>
</cp:coreProperties>
</file>