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906000" cy="6858000" type="A4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66"/>
    <a:srgbClr val="FF6600"/>
    <a:srgbClr val="0000FF"/>
    <a:srgbClr val="08E8E8"/>
    <a:srgbClr val="38CC24"/>
    <a:srgbClr val="D9DDDF"/>
    <a:srgbClr val="CEDFEA"/>
    <a:srgbClr val="FFC9C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34" autoAdjust="0"/>
    <p:restoredTop sz="99821" autoAdjust="0"/>
  </p:normalViewPr>
  <p:slideViewPr>
    <p:cSldViewPr>
      <p:cViewPr>
        <p:scale>
          <a:sx n="66" d="100"/>
          <a:sy n="66" d="100"/>
        </p:scale>
        <p:origin x="-2712" y="-110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7" rIns="91435" bIns="45717" numCol="1" anchor="t" anchorCtr="0" compatLnSpc="1">
            <a:prstTxWarp prst="textNoShape">
              <a:avLst/>
            </a:prstTxWarp>
          </a:bodyPr>
          <a:lstStyle>
            <a:lvl1pPr defTabSz="9207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7" rIns="91435" bIns="45717" numCol="1" anchor="t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57C3624-4491-487E-8EC9-78A1842C4B61}" type="datetimeFigureOut">
              <a:rPr lang="ru-RU"/>
              <a:pPr>
                <a:defRPr/>
              </a:pPr>
              <a:t>09.01.2025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7" rIns="91435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7" rIns="91435" bIns="45717" numCol="1" anchor="b" anchorCtr="0" compatLnSpc="1">
            <a:prstTxWarp prst="textNoShape">
              <a:avLst/>
            </a:prstTxWarp>
          </a:bodyPr>
          <a:lstStyle>
            <a:lvl1pPr defTabSz="9207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7" rIns="91435" bIns="45717" numCol="1" anchor="b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/>
            </a:lvl1pPr>
          </a:lstStyle>
          <a:p>
            <a:fld id="{CCEE4E4C-0856-41AF-B626-DEBC92BD4A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1937016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2A34CE-4322-4C76-A2AA-984D98C979D3}" type="slidenum">
              <a:rPr lang="ru-RU" altLang="ru-RU" smtClean="0">
                <a:solidFill>
                  <a:schemeClr val="tx1"/>
                </a:solidFill>
                <a:cs typeface="Arial" charset="0"/>
              </a:rPr>
              <a:pPr/>
              <a:t>2</a:t>
            </a:fld>
            <a:endParaRPr lang="ru-RU" altLang="ru-RU" smtClean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8C9F6-80EF-4AE2-BDBE-62ED678BEB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827758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84B8B0-628C-4570-8552-9598374A71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81556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C26E8-F975-4564-9A7E-D2780291EB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584501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3E304-2A8C-466F-A9A7-6DEDB3EBA8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771FC-5C4C-4F9B-BFC8-713A2363F6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255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6AF2C-B6EC-41BD-A72C-0E2B501611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598634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71AB9-2FE9-4A07-974F-F638C11243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517678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D06E9-F520-4A66-8749-74B7C3C2C0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0473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9D4F4C-8F86-4F58-927E-57B07F2686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94995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48AC4-C951-4D26-AB94-FC93C369947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53897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52E749-4B65-43C2-9F90-F1254D2535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842868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2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2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2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FCB64-EF1E-4146-A85A-47F29ACFAF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4101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DF68569-C5F7-45F8-8BCE-F72073DCCE1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2" r:id="rId1"/>
    <p:sldLayoutId id="2147484483" r:id="rId2"/>
    <p:sldLayoutId id="2147484484" r:id="rId3"/>
    <p:sldLayoutId id="2147484485" r:id="rId4"/>
    <p:sldLayoutId id="2147484486" r:id="rId5"/>
    <p:sldLayoutId id="2147484487" r:id="rId6"/>
    <p:sldLayoutId id="2147484488" r:id="rId7"/>
    <p:sldLayoutId id="2147484489" r:id="rId8"/>
    <p:sldLayoutId id="2147484490" r:id="rId9"/>
    <p:sldLayoutId id="2147484491" r:id="rId10"/>
    <p:sldLayoutId id="2147484492" r:id="rId11"/>
    <p:sldLayoutId id="2147484493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6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4.jpeg"/><Relationship Id="rId4" Type="http://schemas.openxmlformats.org/officeDocument/2006/relationships/image" Target="../media/image3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8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42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7" Type="http://schemas.openxmlformats.org/officeDocument/2006/relationships/image" Target="../media/image48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.jpeg"/><Relationship Id="rId7" Type="http://schemas.openxmlformats.org/officeDocument/2006/relationships/image" Target="../media/image52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4.jpeg"/><Relationship Id="rId7" Type="http://schemas.openxmlformats.org/officeDocument/2006/relationships/image" Target="../media/image58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tiff"/><Relationship Id="rId5" Type="http://schemas.openxmlformats.org/officeDocument/2006/relationships/image" Target="../media/image57.png"/><Relationship Id="rId10" Type="http://schemas.openxmlformats.org/officeDocument/2006/relationships/image" Target="../media/image61.jpeg"/><Relationship Id="rId4" Type="http://schemas.openxmlformats.org/officeDocument/2006/relationships/image" Target="../media/image56.jpeg"/><Relationship Id="rId9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8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2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1500"/>
          <a:stretch>
            <a:fillRect/>
          </a:stretch>
        </p:blipFill>
        <p:spPr bwMode="auto">
          <a:xfrm>
            <a:off x="109538" y="-26988"/>
            <a:ext cx="9667875" cy="46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883400" y="333375"/>
            <a:ext cx="2633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>
                <a:solidFill>
                  <a:schemeClr val="tx1"/>
                </a:solidFill>
              </a:rPr>
              <a:t>Министерство обороны</a:t>
            </a:r>
          </a:p>
          <a:p>
            <a:pPr eaLnBrk="1" hangingPunct="1"/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ru-RU" altLang="ru-RU" sz="1600" noProof="1">
                <a:solidFill>
                  <a:schemeClr val="tx1"/>
                </a:solidFill>
              </a:rPr>
              <a:t>Республики Казахстан</a:t>
            </a:r>
            <a:endParaRPr lang="ru-RU" altLang="ru-RU" sz="1600">
              <a:solidFill>
                <a:schemeClr val="tx1"/>
              </a:solidFill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65113" y="333375"/>
            <a:ext cx="314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kk-KZ" altLang="ru-RU" sz="1600">
                <a:solidFill>
                  <a:schemeClr val="tx1"/>
                </a:solidFill>
              </a:rPr>
              <a:t>Қазақстан Республикасының</a:t>
            </a:r>
          </a:p>
          <a:p>
            <a:pPr algn="ctr" eaLnBrk="1" hangingPunct="1"/>
            <a:r>
              <a:rPr lang="kk-KZ" altLang="ru-RU" sz="1600">
                <a:solidFill>
                  <a:schemeClr val="tx1"/>
                </a:solidFill>
              </a:rPr>
              <a:t>Қорғаныс министрлігі</a:t>
            </a:r>
            <a:endParaRPr lang="ru-RU" altLang="ru-RU" sz="1600">
              <a:solidFill>
                <a:schemeClr val="tx1"/>
              </a:solidFill>
            </a:endParaRPr>
          </a:p>
        </p:txBody>
      </p:sp>
      <p:sp>
        <p:nvSpPr>
          <p:cNvPr id="3077" name="TextBox 9"/>
          <p:cNvSpPr txBox="1">
            <a:spLocks noChangeArrowheads="1"/>
          </p:cNvSpPr>
          <p:nvPr/>
        </p:nvSpPr>
        <p:spPr bwMode="auto">
          <a:xfrm>
            <a:off x="1528763" y="5078413"/>
            <a:ext cx="6829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ВОЕННЫЙ КОЛЛЕДЖ МИНИСТЕРСТВА </a:t>
            </a:r>
            <a:r>
              <a:rPr lang="ru-RU" sz="2000" b="0" dirty="0">
                <a:solidFill>
                  <a:schemeClr val="tx1"/>
                </a:solidFill>
                <a:cs typeface="Arial" charset="0"/>
              </a:rPr>
              <a:t>ОБОРОНЫ </a:t>
            </a:r>
          </a:p>
          <a:p>
            <a:pPr algn="ctr"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0" dirty="0">
                <a:solidFill>
                  <a:schemeClr val="tx1"/>
                </a:solidFill>
                <a:cs typeface="Arial" charset="0"/>
              </a:rPr>
              <a:t>РЕСПУБЛИКИ КАЗАХСТАН ИМЕНИ  Ш.УАЛИХАНОВА</a:t>
            </a:r>
          </a:p>
        </p:txBody>
      </p:sp>
      <p:pic>
        <p:nvPicPr>
          <p:cNvPr id="3078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0838" y="44450"/>
            <a:ext cx="1230312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1285875" y="-100013"/>
            <a:ext cx="7334250" cy="1325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 профессионально-технических дисциплин изучает основные технические дисциплины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2292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Box 11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9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l="1702" t="9456" r="6384" b="7476"/>
          <a:stretch/>
        </p:blipFill>
        <p:spPr>
          <a:xfrm>
            <a:off x="422275" y="1481138"/>
            <a:ext cx="3887788" cy="2343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t="6638" b="2223"/>
          <a:stretch/>
        </p:blipFill>
        <p:spPr>
          <a:xfrm>
            <a:off x="5518150" y="4165600"/>
            <a:ext cx="3792538" cy="2305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t="8181"/>
          <a:stretch/>
        </p:blipFill>
        <p:spPr>
          <a:xfrm>
            <a:off x="469900" y="4167188"/>
            <a:ext cx="3792538" cy="2322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/>
          <a:srcRect t="8654"/>
          <a:stretch/>
        </p:blipFill>
        <p:spPr>
          <a:xfrm>
            <a:off x="5518150" y="1470025"/>
            <a:ext cx="3792538" cy="2308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920750" y="-187325"/>
            <a:ext cx="8135938" cy="224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 вооружения и стрельбы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изучает дисциплины направленные на овладение кадетами знаниями и навыками применения штатного оружия и максимального использования его боевых возможностей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3316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Box 11"/>
          <p:cNvSpPr txBox="1">
            <a:spLocks noChangeArrowheads="1"/>
          </p:cNvSpPr>
          <p:nvPr/>
        </p:nvSpPr>
        <p:spPr bwMode="auto">
          <a:xfrm>
            <a:off x="4808538" y="644366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10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00700" y="1736725"/>
            <a:ext cx="3240088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98563" y="1752600"/>
            <a:ext cx="3240087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08088" y="4284663"/>
            <a:ext cx="3240087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/>
          <a:srcRect l="28022" t="34964" r="39267" b="32258"/>
          <a:stretch/>
        </p:blipFill>
        <p:spPr>
          <a:xfrm>
            <a:off x="5592763" y="4283075"/>
            <a:ext cx="3233737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1065213" y="-90488"/>
            <a:ext cx="7775575" cy="163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 физической подготовки и спорта изучает дисциплины направленные на обеспечение физической готовности военнослужащих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988" name="Picture 4" descr="G:\123\DSCF2348.JPG"/>
          <p:cNvPicPr>
            <a:picLocks noChangeAspect="1" noChangeArrowheads="1"/>
          </p:cNvPicPr>
          <p:nvPr/>
        </p:nvPicPr>
        <p:blipFill rotWithShape="1">
          <a:blip r:embed="rId2" cstate="print"/>
          <a:srcRect t="-1" b="4494"/>
          <a:stretch/>
        </p:blipFill>
        <p:spPr bwMode="auto">
          <a:xfrm>
            <a:off x="923925" y="4027488"/>
            <a:ext cx="3021013" cy="2163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992" name="Picture 8" descr="G:\123\DSCF19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6875" y="1317625"/>
            <a:ext cx="3003550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4342" name="Рисунок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4808538" y="6443663"/>
            <a:ext cx="423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11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/>
          <a:srcRect r="7258"/>
          <a:stretch/>
        </p:blipFill>
        <p:spPr>
          <a:xfrm>
            <a:off x="5454650" y="4030663"/>
            <a:ext cx="3005138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/>
          <a:srcRect r="6668"/>
          <a:stretch/>
        </p:blipFill>
        <p:spPr>
          <a:xfrm>
            <a:off x="890588" y="1317625"/>
            <a:ext cx="3024187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896938" y="390525"/>
            <a:ext cx="795655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55575" eaLnBrk="1" hangingPunct="1">
              <a:spcBef>
                <a:spcPct val="50000"/>
              </a:spcBef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 курсе обучения кадеты проходят войсковую  стажировку в войсковых частях ВС РК с целью  приобретения и совершенствования практических навыков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5364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t="13585" b="6406"/>
          <a:stretch/>
        </p:blipFill>
        <p:spPr>
          <a:xfrm>
            <a:off x="5602288" y="4437063"/>
            <a:ext cx="3598862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r="1702" b="20322"/>
          <a:stretch/>
        </p:blipFill>
        <p:spPr>
          <a:xfrm>
            <a:off x="750888" y="1900238"/>
            <a:ext cx="3554412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t="8133"/>
          <a:stretch/>
        </p:blipFill>
        <p:spPr>
          <a:xfrm>
            <a:off x="776288" y="4441825"/>
            <a:ext cx="3527425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/>
          <a:srcRect l="6546"/>
          <a:stretch/>
        </p:blipFill>
        <p:spPr>
          <a:xfrm>
            <a:off x="5600700" y="1900238"/>
            <a:ext cx="3600450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369" name="TextBox 15"/>
          <p:cNvSpPr txBox="1">
            <a:spLocks noChangeArrowheads="1"/>
          </p:cNvSpPr>
          <p:nvPr/>
        </p:nvSpPr>
        <p:spPr bwMode="auto">
          <a:xfrm>
            <a:off x="4808538" y="644366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497013" y="188913"/>
            <a:ext cx="72548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Завершающим этапом обучения является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Сдача экзаменов итоговой аттестации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6388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11"/>
          <p:cNvSpPr txBox="1">
            <a:spLocks noChangeArrowheads="1"/>
          </p:cNvSpPr>
          <p:nvPr/>
        </p:nvSpPr>
        <p:spPr bwMode="auto">
          <a:xfrm>
            <a:off x="4808538" y="644366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13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56250" y="4087813"/>
            <a:ext cx="3779838" cy="2519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2988" y="4087813"/>
            <a:ext cx="3360737" cy="2519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5688" y="1231900"/>
            <a:ext cx="3360737" cy="2520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8132" name="Picture 4" descr="G:\2014.06 ГОС экзамены\DSC057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29263" y="1231900"/>
            <a:ext cx="3779837" cy="2520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363663" y="1341438"/>
            <a:ext cx="8348662" cy="132562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Квалификации: </a:t>
            </a:r>
          </a:p>
          <a:p>
            <a:pPr algn="just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Младший специалист военного управления (менеджер) </a:t>
            </a:r>
          </a:p>
          <a:p>
            <a:pPr algn="just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СПЕЦИАЛИСТ 3 класса </a:t>
            </a:r>
          </a:p>
          <a:p>
            <a:pPr algn="just"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водителя </a:t>
            </a:r>
            <a:r>
              <a:rPr lang="ru-RU" sz="16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«В», «С</a:t>
            </a: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just"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Водитель боевой машины пехоты 3 класса</a:t>
            </a:r>
            <a:endParaRPr lang="ru-RU" sz="16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63663" y="188913"/>
            <a:ext cx="7256462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окончании обучения в 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ВОЕННОМ КОЛЛЕДЖЕ выпускники </a:t>
            </a: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получают диплом по специальности: 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«менеджмент младшего звена в военном деле»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7413" name="Рисунок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Box 10"/>
          <p:cNvSpPr txBox="1">
            <a:spLocks noChangeArrowheads="1"/>
          </p:cNvSpPr>
          <p:nvPr/>
        </p:nvSpPr>
        <p:spPr bwMode="auto">
          <a:xfrm>
            <a:off x="4665663" y="6443663"/>
            <a:ext cx="439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14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40338" y="3641725"/>
            <a:ext cx="4321175" cy="2881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l="18742" t="11837" r="7166" b="14018"/>
          <a:stretch/>
        </p:blipFill>
        <p:spPr>
          <a:xfrm>
            <a:off x="276225" y="2692415"/>
            <a:ext cx="4316413" cy="2879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30300" y="188913"/>
            <a:ext cx="76454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2009 года на базе Кадетского корпуса МО РК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организована курсовая подготовка  сержантского состава в звене взвод-рота</a:t>
            </a:r>
          </a:p>
        </p:txBody>
      </p:sp>
      <p:pic>
        <p:nvPicPr>
          <p:cNvPr id="9227" name="Picture 11" descr="D:\IMG_54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3" y="2033588"/>
            <a:ext cx="3357562" cy="20431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8437" name="Рисунок 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Box 14"/>
          <p:cNvSpPr txBox="1">
            <a:spLocks noChangeArrowheads="1"/>
          </p:cNvSpPr>
          <p:nvPr/>
        </p:nvSpPr>
        <p:spPr bwMode="auto">
          <a:xfrm>
            <a:off x="4665663" y="6443663"/>
            <a:ext cx="439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15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/>
          <a:srcRect t="13315"/>
          <a:stretch/>
        </p:blipFill>
        <p:spPr>
          <a:xfrm>
            <a:off x="4792663" y="1916113"/>
            <a:ext cx="3322637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/>
          <a:srcRect b="11278"/>
          <a:stretch/>
        </p:blipFill>
        <p:spPr>
          <a:xfrm>
            <a:off x="1130300" y="4292600"/>
            <a:ext cx="3246438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/>
          <a:srcRect t="12201"/>
          <a:stretch/>
        </p:blipFill>
        <p:spPr>
          <a:xfrm>
            <a:off x="5380038" y="4237038"/>
            <a:ext cx="3279775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442" name="Text Box 2"/>
          <p:cNvSpPr txBox="1">
            <a:spLocks noChangeArrowheads="1"/>
          </p:cNvSpPr>
          <p:nvPr/>
        </p:nvSpPr>
        <p:spPr bwMode="auto">
          <a:xfrm>
            <a:off x="273050" y="1268413"/>
            <a:ext cx="9204325" cy="649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0" dirty="0">
                <a:solidFill>
                  <a:schemeClr val="tx1"/>
                </a:solidFill>
                <a:cs typeface="Arial" charset="0"/>
              </a:rPr>
              <a:t>В настоящее время сержанты из различных родов войск  проходят курсы повышения квалификации в стенах </a:t>
            </a:r>
            <a:r>
              <a:rPr lang="ru-RU" sz="1800" b="0" dirty="0" smtClean="0">
                <a:solidFill>
                  <a:schemeClr val="tx1"/>
                </a:solidFill>
                <a:cs typeface="Arial" charset="0"/>
              </a:rPr>
              <a:t>Военного колледжа</a:t>
            </a:r>
            <a:endParaRPr lang="ru-RU" sz="1800" b="0" dirty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595678" y="2781300"/>
            <a:ext cx="2728912" cy="1571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spcBef>
                <a:spcPts val="125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0" dirty="0">
                <a:solidFill>
                  <a:schemeClr val="tx1"/>
                </a:solidFill>
                <a:cs typeface="Arial" charset="0"/>
              </a:rPr>
              <a:t>Учебный центр 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Военного колледжа МО </a:t>
            </a:r>
            <a:r>
              <a:rPr lang="ru-RU" sz="2400" b="0" dirty="0">
                <a:solidFill>
                  <a:schemeClr val="tx1"/>
                </a:solidFill>
                <a:cs typeface="Arial" charset="0"/>
              </a:rPr>
              <a:t>РК «</a:t>
            </a:r>
            <a:r>
              <a:rPr lang="ru-RU" sz="2400" b="0" dirty="0" err="1">
                <a:solidFill>
                  <a:schemeClr val="tx1"/>
                </a:solidFill>
                <a:cs typeface="Arial" charset="0"/>
              </a:rPr>
              <a:t>Амандык</a:t>
            </a:r>
            <a:r>
              <a:rPr lang="ru-RU" sz="2400" b="0" dirty="0">
                <a:solidFill>
                  <a:schemeClr val="tx1"/>
                </a:solidFill>
                <a:cs typeface="Arial" charset="0"/>
              </a:rPr>
              <a:t>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9460" name="Рисунок 1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Box 14"/>
          <p:cNvSpPr txBox="1">
            <a:spLocks noChangeArrowheads="1"/>
          </p:cNvSpPr>
          <p:nvPr/>
        </p:nvSpPr>
        <p:spPr bwMode="auto">
          <a:xfrm>
            <a:off x="4665663" y="6443663"/>
            <a:ext cx="439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16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t="5081"/>
          <a:stretch/>
        </p:blipFill>
        <p:spPr>
          <a:xfrm>
            <a:off x="6407150" y="2501900"/>
            <a:ext cx="3240088" cy="2051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b="6662"/>
          <a:stretch/>
        </p:blipFill>
        <p:spPr>
          <a:xfrm>
            <a:off x="244475" y="2498725"/>
            <a:ext cx="3240088" cy="2016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t="12067" b="5761"/>
          <a:stretch/>
        </p:blipFill>
        <p:spPr>
          <a:xfrm>
            <a:off x="1187450" y="338138"/>
            <a:ext cx="3260725" cy="2011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/>
          <a:srcRect t="17573"/>
          <a:stretch/>
        </p:blipFill>
        <p:spPr>
          <a:xfrm>
            <a:off x="5148263" y="288925"/>
            <a:ext cx="3262312" cy="2016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/>
          <a:srcRect t="5143"/>
          <a:stretch/>
        </p:blipFill>
        <p:spPr>
          <a:xfrm>
            <a:off x="1281113" y="4692650"/>
            <a:ext cx="3240087" cy="2049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E:\ \IMG_8603.JPG"/>
          <p:cNvPicPr>
            <a:picLocks noChangeAspect="1" noChangeArrowheads="1"/>
          </p:cNvPicPr>
          <p:nvPr/>
        </p:nvPicPr>
        <p:blipFill>
          <a:blip r:embed="rId9" cstate="print"/>
          <a:srcRect b="6666"/>
          <a:stretch>
            <a:fillRect/>
          </a:stretch>
        </p:blipFill>
        <p:spPr bwMode="auto">
          <a:xfrm>
            <a:off x="5264150" y="4714875"/>
            <a:ext cx="3214688" cy="2000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2925763" y="3051175"/>
            <a:ext cx="4054475" cy="831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0">
                <a:solidFill>
                  <a:schemeClr val="tx1"/>
                </a:solidFill>
              </a:rPr>
              <a:t>Международное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0">
                <a:solidFill>
                  <a:schemeClr val="tx1"/>
                </a:solidFill>
              </a:rPr>
              <a:t>Военное сотрудничество</a:t>
            </a:r>
          </a:p>
        </p:txBody>
      </p:sp>
      <p:pic>
        <p:nvPicPr>
          <p:cNvPr id="20489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4984" t="8259" r="6981" b="5024"/>
          <a:stretch/>
        </p:blipFill>
        <p:spPr bwMode="auto">
          <a:xfrm>
            <a:off x="704850" y="1268413"/>
            <a:ext cx="2447925" cy="15128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2292350" y="6165850"/>
            <a:ext cx="23733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Курсы инструкторов по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боевой подготовки 2016 год</a:t>
            </a: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860425" y="2892425"/>
            <a:ext cx="2151063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Визит делегации ВС США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Сентябрь 2007 год </a:t>
            </a:r>
          </a:p>
        </p:txBody>
      </p:sp>
      <p:pic>
        <p:nvPicPr>
          <p:cNvPr id="20486" name="Рисунок 2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t="7990" r="6001" b="8001"/>
          <a:stretch/>
        </p:blipFill>
        <p:spPr>
          <a:xfrm>
            <a:off x="2408238" y="4508500"/>
            <a:ext cx="2257425" cy="15128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90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t="14258" r="5877"/>
          <a:stretch/>
        </p:blipFill>
        <p:spPr bwMode="auto">
          <a:xfrm>
            <a:off x="3659188" y="765175"/>
            <a:ext cx="2446337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3008313" y="2139950"/>
            <a:ext cx="3979862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Проведение брифинга с сержантским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составом в ходе совместной работы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представителями ВС США</a:t>
            </a:r>
            <a:r>
              <a: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май</a:t>
            </a:r>
            <a:r>
              <a: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2008 год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6843713" y="2863850"/>
            <a:ext cx="2709862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Визит делегации Кадетского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Корпуса в США декабрь 2011 год</a:t>
            </a:r>
          </a:p>
        </p:txBody>
      </p:sp>
      <p:pic>
        <p:nvPicPr>
          <p:cNvPr id="25" name="Picture 18" descr="Пэтон Холл"/>
          <p:cNvPicPr>
            <a:picLocks noChangeAspect="1" noChangeArrowheads="1"/>
          </p:cNvPicPr>
          <p:nvPr/>
        </p:nvPicPr>
        <p:blipFill rotWithShape="1">
          <a:blip r:embed="rId7" cstate="print"/>
          <a:srcRect l="3559" r="1" b="9022"/>
          <a:stretch/>
        </p:blipFill>
        <p:spPr bwMode="auto">
          <a:xfrm>
            <a:off x="6937375" y="1262063"/>
            <a:ext cx="2479675" cy="1452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7407275" y="5126038"/>
            <a:ext cx="2514600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Совместная работа с сержантами ВС США 2014 год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8" cstate="print"/>
          <a:srcRect l="1690" r="2891"/>
          <a:stretch/>
        </p:blipFill>
        <p:spPr>
          <a:xfrm>
            <a:off x="7400925" y="3573463"/>
            <a:ext cx="2376488" cy="1450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print"/>
          <a:srcRect l="2212" r="-1" b="5290"/>
          <a:stretch/>
        </p:blipFill>
        <p:spPr>
          <a:xfrm>
            <a:off x="4881563" y="4486275"/>
            <a:ext cx="2374900" cy="1535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4705350" y="6165850"/>
            <a:ext cx="2624138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Симпозиум высшего сержантского состава 2016 год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 cstate="print"/>
          <a:srcRect l="6800" t="7546" r="3157" b="3556"/>
          <a:stretch/>
        </p:blipFill>
        <p:spPr>
          <a:xfrm>
            <a:off x="57150" y="3500438"/>
            <a:ext cx="2232025" cy="1441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0" y="5033963"/>
            <a:ext cx="2292350" cy="647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Знакомство с Начальником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Кадетского корпуса 2017 год</a:t>
            </a:r>
          </a:p>
        </p:txBody>
      </p:sp>
      <p:sp>
        <p:nvSpPr>
          <p:cNvPr id="20499" name="TextBox 30"/>
          <p:cNvSpPr txBox="1">
            <a:spLocks noChangeArrowheads="1"/>
          </p:cNvSpPr>
          <p:nvPr/>
        </p:nvSpPr>
        <p:spPr bwMode="auto">
          <a:xfrm>
            <a:off x="4521200" y="6524625"/>
            <a:ext cx="441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21508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776536" y="4005064"/>
            <a:ext cx="8567737" cy="709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Сержант - </a:t>
            </a: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профессиональный младший командир, инструктор, воспитатель и наставник солдат. 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776536" y="2348880"/>
            <a:ext cx="8569325" cy="1017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«СЕРЖАНТ - </a:t>
            </a: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лидер солдат, образец для подчиненных, который знает высокие стандарты и способен их превосходить »</a:t>
            </a:r>
          </a:p>
        </p:txBody>
      </p:sp>
      <p:sp>
        <p:nvSpPr>
          <p:cNvPr id="21511" name="TextBox 9"/>
          <p:cNvSpPr txBox="1">
            <a:spLocks noChangeArrowheads="1"/>
          </p:cNvSpPr>
          <p:nvPr/>
        </p:nvSpPr>
        <p:spPr bwMode="auto">
          <a:xfrm>
            <a:off x="4521200" y="6524625"/>
            <a:ext cx="441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sp>
        <p:nvSpPr>
          <p:cNvPr id="12" name="AutoShape 4"/>
          <p:cNvSpPr>
            <a:spLocks noChangeArrowheads="1"/>
          </p:cNvSpPr>
          <p:nvPr/>
        </p:nvSpPr>
        <p:spPr bwMode="auto">
          <a:xfrm rot="10800000">
            <a:off x="2809860" y="714356"/>
            <a:ext cx="3740150" cy="5170488"/>
          </a:xfrm>
          <a:prstGeom prst="verticalScroll">
            <a:avLst>
              <a:gd name="adj" fmla="val 8292"/>
            </a:avLst>
          </a:prstGeom>
          <a:solidFill>
            <a:srgbClr val="FFFFCC">
              <a:alpha val="8392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10800000"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2058" name="Rectangle 1"/>
          <p:cNvSpPr>
            <a:spLocks noChangeArrowheads="1"/>
          </p:cNvSpPr>
          <p:nvPr/>
        </p:nvSpPr>
        <p:spPr bwMode="auto">
          <a:xfrm>
            <a:off x="3167050" y="1571612"/>
            <a:ext cx="302418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Кадетский корпус создан в соответствии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Указом Президента Республики Казахстан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3049 от 1 июля 1996 года.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ru-RU" sz="1800" b="0" dirty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подготовки сержантов профессионалов для Вооруженных Сил Республики Казахстан</a:t>
            </a:r>
            <a:endParaRPr lang="ru-RU" sz="1800" b="0" dirty="0">
              <a:ln w="10541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ctr">
              <a:defRPr/>
            </a:pPr>
            <a:endParaRPr lang="ru-RU" altLang="ru-RU" sz="1800" b="0" dirty="0">
              <a:ln w="10541" cmpd="sng">
                <a:noFill/>
                <a:prstDash val="solid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TextBox 7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</a:t>
            </a:r>
          </a:p>
        </p:txBody>
      </p:sp>
      <p:pic>
        <p:nvPicPr>
          <p:cNvPr id="4103" name="Рисунок 1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3"/>
          <p:cNvSpPr>
            <a:spLocks noChangeShapeType="1"/>
          </p:cNvSpPr>
          <p:nvPr/>
        </p:nvSpPr>
        <p:spPr bwMode="auto">
          <a:xfrm>
            <a:off x="4108450" y="1012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1" name="Line 4"/>
          <p:cNvSpPr>
            <a:spLocks noChangeShapeType="1"/>
          </p:cNvSpPr>
          <p:nvPr/>
        </p:nvSpPr>
        <p:spPr bwMode="auto">
          <a:xfrm>
            <a:off x="4108450" y="1012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22533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TextBox 13"/>
          <p:cNvSpPr txBox="1">
            <a:spLocks noChangeArrowheads="1"/>
          </p:cNvSpPr>
          <p:nvPr/>
        </p:nvSpPr>
        <p:spPr bwMode="auto">
          <a:xfrm>
            <a:off x="200472" y="2636912"/>
            <a:ext cx="95059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b="0" dirty="0">
                <a:solidFill>
                  <a:schemeClr val="tx1"/>
                </a:solidFill>
              </a:rPr>
              <a:t>Благодарю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238092" y="3429721"/>
            <a:ext cx="9215502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ВОЕННЫЙ КОЛЛЕДЖ предназначен </a:t>
            </a:r>
            <a:r>
              <a:rPr lang="ru-RU" sz="16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подготовки  профессиональных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Сержантов по специальности </a:t>
            </a:r>
            <a:r>
              <a:rPr lang="en-US" sz="16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0" cap="all" dirty="0">
              <a:ln w="9000" cmpd="sng">
                <a:noFill/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«МЕНЕДЖМЕНТ МЛАДШЕГО ЗВЕНА В ВОЕННОМ ДЕЛЕ»       </a:t>
            </a:r>
            <a:endParaRPr lang="ru-RU" sz="1600" b="0" cap="all" dirty="0">
              <a:ln w="9000" cmpd="sng">
                <a:noFill/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136576" y="247967"/>
            <a:ext cx="7255915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Задачи и функции    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9988" y="4365625"/>
            <a:ext cx="3240087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6963" y="1196975"/>
            <a:ext cx="3240087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2425" y="4437063"/>
            <a:ext cx="3240088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2425" y="1196975"/>
            <a:ext cx="3240088" cy="2160588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5129" name="Рисунок 20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TextBox 22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23875" y="5567363"/>
            <a:ext cx="8748713" cy="1019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0" dirty="0">
                <a:solidFill>
                  <a:schemeClr val="tx1"/>
                </a:solidFill>
                <a:cs typeface="Arial" charset="0"/>
              </a:rPr>
              <a:t>За </a:t>
            </a:r>
            <a:r>
              <a:rPr lang="en-US" sz="2000" b="0" dirty="0" smtClean="0">
                <a:solidFill>
                  <a:schemeClr val="tx1"/>
                </a:solidFill>
                <a:cs typeface="Arial" charset="0"/>
              </a:rPr>
              <a:t>2</a:t>
            </a:r>
            <a:r>
              <a:rPr lang="kk-KZ" sz="2000" b="0" dirty="0" smtClean="0">
                <a:solidFill>
                  <a:schemeClr val="tx1"/>
                </a:solidFill>
                <a:cs typeface="Arial" charset="0"/>
              </a:rPr>
              <a:t>9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>
                <a:solidFill>
                  <a:schemeClr val="tx1"/>
                </a:solidFill>
                <a:cs typeface="Arial" charset="0"/>
              </a:rPr>
              <a:t>лет 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Военный колледж выпустил </a:t>
            </a:r>
            <a:r>
              <a:rPr lang="ru-RU" sz="2000" b="0" dirty="0">
                <a:solidFill>
                  <a:schemeClr val="tx1"/>
                </a:solidFill>
                <a:cs typeface="Arial" charset="0"/>
              </a:rPr>
              <a:t>более 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4000 </a:t>
            </a:r>
            <a:r>
              <a:rPr lang="ru-RU" sz="2000" b="0" dirty="0">
                <a:solidFill>
                  <a:schemeClr val="tx1"/>
                </a:solidFill>
                <a:cs typeface="Arial" charset="0"/>
              </a:rPr>
              <a:t>сержантов которые в настоящее время проходят службу на должностях от командира отделения до главного сержанта ВС РК</a:t>
            </a:r>
          </a:p>
        </p:txBody>
      </p:sp>
      <p:pic>
        <p:nvPicPr>
          <p:cNvPr id="6148" name="Рисунок 1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-81906" y="622983"/>
            <a:ext cx="10183614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  1999   году  из стен Кадетского корпуса был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осуществлен первый выпуск сержантов- профессионалов</a:t>
            </a:r>
            <a:r>
              <a:rPr lang="ru-RU" sz="2000" i="1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  <a:t>.</a:t>
            </a:r>
          </a:p>
        </p:txBody>
      </p:sp>
      <p:sp>
        <p:nvSpPr>
          <p:cNvPr id="6150" name="TextBox 14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1688" y="1373188"/>
            <a:ext cx="3240087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03775" y="1373188"/>
            <a:ext cx="3240088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4" name="Picture 5" descr="IMG_773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8163" y="3257550"/>
            <a:ext cx="3278187" cy="22209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5" name="Picture 4" descr="1 президент"/>
          <p:cNvPicPr>
            <a:picLocks noChangeAspect="1" noChangeArrowheads="1"/>
          </p:cNvPicPr>
          <p:nvPr/>
        </p:nvPicPr>
        <p:blipFill>
          <a:blip r:embed="rId7" cstate="print"/>
          <a:srcRect l="69258" t="21324" r="5742" b="55102"/>
          <a:stretch>
            <a:fillRect/>
          </a:stretch>
        </p:blipFill>
        <p:spPr bwMode="auto">
          <a:xfrm>
            <a:off x="1443038" y="3279775"/>
            <a:ext cx="3509962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>
            <a:spLocks noChangeArrowheads="1"/>
          </p:cNvSpPr>
          <p:nvPr/>
        </p:nvSpPr>
        <p:spPr bwMode="auto">
          <a:xfrm>
            <a:off x="1052513" y="3500438"/>
            <a:ext cx="8035925" cy="2463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0" dirty="0">
                <a:solidFill>
                  <a:schemeClr val="tx1"/>
                </a:solidFill>
                <a:latin typeface="Times New Roman" pitchFamily="18" charset="0"/>
              </a:rPr>
              <a:t> оценка индивидуальных психологических качеств</a:t>
            </a:r>
          </a:p>
          <a:p>
            <a:pPr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200" b="0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0" dirty="0">
                <a:solidFill>
                  <a:schemeClr val="tx1"/>
                </a:solidFill>
                <a:latin typeface="Times New Roman" pitchFamily="18" charset="0"/>
              </a:rPr>
              <a:t>выявление уровня физической подготовленности</a:t>
            </a:r>
          </a:p>
          <a:p>
            <a:pPr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200" b="0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0" dirty="0">
                <a:solidFill>
                  <a:schemeClr val="tx1"/>
                </a:solidFill>
                <a:latin typeface="Times New Roman" pitchFamily="18" charset="0"/>
              </a:rPr>
              <a:t> медицинское освидетельствование</a:t>
            </a:r>
          </a:p>
          <a:p>
            <a:pPr defTabSz="449263" eaLnBrk="1" hangingPunct="1">
              <a:buClr>
                <a:srgbClr val="000000"/>
              </a:buClr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200" b="0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0" dirty="0">
                <a:solidFill>
                  <a:schemeClr val="tx1"/>
                </a:solidFill>
                <a:latin typeface="Times New Roman" pitchFamily="18" charset="0"/>
              </a:rPr>
              <a:t>- 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средний балл аттестата 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9 и 11 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классов или колледжа не ниже 3.0</a:t>
            </a:r>
            <a:endParaRPr lang="ru-RU" altLang="ru-RU" sz="22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171" name="AutoShape 64"/>
          <p:cNvSpPr>
            <a:spLocks noChangeArrowheads="1"/>
          </p:cNvSpPr>
          <p:nvPr/>
        </p:nvSpPr>
        <p:spPr bwMode="auto">
          <a:xfrm>
            <a:off x="428625" y="3276600"/>
            <a:ext cx="628650" cy="931863"/>
          </a:xfrm>
          <a:prstGeom prst="rightArrow">
            <a:avLst>
              <a:gd name="adj1" fmla="val 50000"/>
              <a:gd name="adj2" fmla="val 22894"/>
            </a:avLst>
          </a:prstGeom>
          <a:solidFill>
            <a:srgbClr val="FF6600"/>
          </a:solidFill>
          <a:ln w="19050" algn="ctr">
            <a:noFill/>
            <a:miter lim="800000"/>
            <a:headEnd/>
            <a:tailEnd/>
          </a:ln>
        </p:spPr>
        <p:txBody>
          <a:bodyPr lIns="3600" tIns="3600" rIns="3600" bIns="3600" anchor="ctr">
            <a:spAutoFit/>
          </a:bodyPr>
          <a:lstStyle/>
          <a:p>
            <a:pPr algn="ctr" eaLnBrk="1" hangingPunct="1"/>
            <a:endParaRPr lang="ru-RU" altLang="ru-RU"/>
          </a:p>
        </p:txBody>
      </p:sp>
      <p:sp>
        <p:nvSpPr>
          <p:cNvPr id="7172" name="AutoShape 65"/>
          <p:cNvSpPr>
            <a:spLocks noChangeArrowheads="1"/>
          </p:cNvSpPr>
          <p:nvPr/>
        </p:nvSpPr>
        <p:spPr bwMode="auto">
          <a:xfrm>
            <a:off x="428625" y="3952875"/>
            <a:ext cx="628650" cy="931863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19050" algn="ctr">
            <a:noFill/>
            <a:miter lim="800000"/>
            <a:headEnd/>
            <a:tailEnd/>
          </a:ln>
        </p:spPr>
        <p:txBody>
          <a:bodyPr lIns="3600" tIns="3600" rIns="3600" bIns="3600" anchor="ctr">
            <a:spAutoFit/>
          </a:bodyPr>
          <a:lstStyle/>
          <a:p>
            <a:pPr algn="ctr" eaLnBrk="1" hangingPunct="1"/>
            <a:endParaRPr lang="ru-RU" altLang="ru-RU"/>
          </a:p>
        </p:txBody>
      </p:sp>
      <p:sp>
        <p:nvSpPr>
          <p:cNvPr id="7173" name="AutoShape 66"/>
          <p:cNvSpPr>
            <a:spLocks noChangeArrowheads="1"/>
          </p:cNvSpPr>
          <p:nvPr/>
        </p:nvSpPr>
        <p:spPr bwMode="auto">
          <a:xfrm>
            <a:off x="428625" y="4645025"/>
            <a:ext cx="628650" cy="931863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19050" algn="ctr">
            <a:noFill/>
            <a:miter lim="800000"/>
            <a:headEnd/>
            <a:tailEnd/>
          </a:ln>
        </p:spPr>
        <p:txBody>
          <a:bodyPr lIns="3600" tIns="3600" rIns="3600" bIns="3600" anchor="ctr">
            <a:spAutoFit/>
          </a:bodyPr>
          <a:lstStyle/>
          <a:p>
            <a:pPr algn="ctr" eaLnBrk="1" hangingPunct="1"/>
            <a:endParaRPr lang="ru-RU" altLang="ru-RU"/>
          </a:p>
        </p:txBody>
      </p:sp>
      <p:sp>
        <p:nvSpPr>
          <p:cNvPr id="7174" name="AutoShape 67"/>
          <p:cNvSpPr>
            <a:spLocks noChangeArrowheads="1"/>
          </p:cNvSpPr>
          <p:nvPr/>
        </p:nvSpPr>
        <p:spPr bwMode="auto">
          <a:xfrm>
            <a:off x="428625" y="5321300"/>
            <a:ext cx="628650" cy="931863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19050" algn="ctr">
            <a:noFill/>
            <a:miter lim="800000"/>
            <a:headEnd/>
            <a:tailEnd/>
          </a:ln>
        </p:spPr>
        <p:txBody>
          <a:bodyPr lIns="3600" tIns="3600" rIns="3600" bIns="3600" anchor="ctr">
            <a:spAutoFit/>
          </a:bodyPr>
          <a:lstStyle/>
          <a:p>
            <a:pPr algn="ctr" eaLnBrk="1" hangingPunct="1"/>
            <a:endParaRPr lang="ru-RU" altLang="ru-RU"/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1692275" y="333375"/>
            <a:ext cx="6396038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55575" eaLnBrk="1" hangingPunct="1">
              <a:spcBef>
                <a:spcPct val="50000"/>
              </a:spcBef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 отбора для поступления в 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ВОЕННЫЙ КОЛЛЕДЖ мо </a:t>
            </a:r>
            <a:r>
              <a:rPr lang="ru-RU" sz="2000" b="0" cap="all" dirty="0" err="1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рк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Box 6"/>
          <p:cNvSpPr txBox="1">
            <a:spLocks noChangeArrowheads="1"/>
          </p:cNvSpPr>
          <p:nvPr/>
        </p:nvSpPr>
        <p:spPr bwMode="auto">
          <a:xfrm>
            <a:off x="1676400" y="3068638"/>
            <a:ext cx="63960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55575" eaLnBrk="1" hangingPunct="1">
              <a:spcBef>
                <a:spcPct val="50000"/>
              </a:spcBef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поступающим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7178" name="Рисунок 1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TextBox 14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180" name="Text Box 2"/>
          <p:cNvSpPr txBox="1">
            <a:spLocks noChangeArrowheads="1"/>
          </p:cNvSpPr>
          <p:nvPr/>
        </p:nvSpPr>
        <p:spPr bwMode="auto">
          <a:xfrm>
            <a:off x="350838" y="1557338"/>
            <a:ext cx="9204325" cy="1095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lnSpc>
                <a:spcPct val="90000"/>
              </a:lnSpc>
              <a:spcBef>
                <a:spcPts val="600"/>
              </a:spcBef>
              <a:buClr>
                <a:srgbClr val="FFCC00"/>
              </a:buClr>
              <a:buSzPct val="100000"/>
              <a:buFont typeface="Tahoma" pitchFamily="34" charset="0"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400" b="0" dirty="0">
                <a:solidFill>
                  <a:schemeClr val="tx1"/>
                </a:solidFill>
                <a:cs typeface="Arial" charset="0"/>
              </a:rPr>
              <a:t>Гражданская молодежь – 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после 11 класса в </a:t>
            </a:r>
            <a:r>
              <a:rPr lang="ru-RU" sz="2400" b="0" dirty="0">
                <a:solidFill>
                  <a:schemeClr val="tx1"/>
                </a:solidFill>
                <a:cs typeface="Arial" charset="0"/>
              </a:rPr>
              <a:t>возрасте с 17 до 21 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года, после 9 класса не младше 15 лет.</a:t>
            </a:r>
            <a:endParaRPr lang="ru-RU" sz="2400" b="0" dirty="0">
              <a:solidFill>
                <a:schemeClr val="tx1"/>
              </a:solidFill>
              <a:cs typeface="Arial" charset="0"/>
            </a:endParaRPr>
          </a:p>
          <a:p>
            <a:pPr defTabSz="449263" eaLnBrk="1" hangingPunct="1">
              <a:lnSpc>
                <a:spcPct val="90000"/>
              </a:lnSpc>
              <a:spcBef>
                <a:spcPts val="600"/>
              </a:spcBef>
              <a:buClr>
                <a:srgbClr val="FFCC00"/>
              </a:buClr>
              <a:buSzPct val="100000"/>
              <a:buFont typeface="Tahoma" pitchFamily="34" charset="0"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400" b="0" dirty="0">
                <a:solidFill>
                  <a:schemeClr val="tx1"/>
                </a:solidFill>
                <a:cs typeface="Arial" charset="0"/>
              </a:rPr>
              <a:t>Военнослужащие по контракту и срочной службы</a:t>
            </a:r>
            <a:r>
              <a:rPr lang="en-US" sz="2400" b="0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400" b="0" dirty="0">
                <a:solidFill>
                  <a:schemeClr val="tx1"/>
                </a:solidFill>
                <a:cs typeface="Arial" charset="0"/>
              </a:rPr>
              <a:t>– не старше 23 лет.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WordArt 72"/>
          <p:cNvSpPr>
            <a:spLocks noChangeArrowheads="1" noChangeShapeType="1" noTextEdit="1"/>
          </p:cNvSpPr>
          <p:nvPr/>
        </p:nvSpPr>
        <p:spPr bwMode="auto">
          <a:xfrm>
            <a:off x="952473" y="404664"/>
            <a:ext cx="7858180" cy="1166948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910"/>
              </a:avLst>
            </a:prstTxWarp>
          </a:bodyPr>
          <a:lstStyle/>
          <a:p>
            <a:pPr algn="ctr" eaLnBrk="1" hangingPunct="1">
              <a:defRPr/>
            </a:pPr>
            <a:r>
              <a:rPr lang="ru-RU" sz="3600" b="0" i="1" kern="1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обучения в </a:t>
            </a:r>
            <a:r>
              <a:rPr lang="ru-RU" sz="36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ВОЕННОМ КОЛЛЕДЖЕ</a:t>
            </a:r>
            <a:endParaRPr lang="ru-RU" sz="3600" b="0" i="1" kern="1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ru-RU" sz="3600" b="0" i="1" kern="1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рассчитана на срок обучения 1 год 10 месяцев </a:t>
            </a:r>
          </a:p>
          <a:p>
            <a:pPr algn="ctr" eaLnBrk="1" hangingPunct="1">
              <a:defRPr/>
            </a:pPr>
            <a:r>
              <a:rPr lang="ru-RU" sz="3600" b="0" i="1" kern="1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специальности </a:t>
            </a:r>
            <a:r>
              <a:rPr lang="ru-RU" sz="36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«менеджмент младшего звена в военном деле</a:t>
            </a:r>
            <a:r>
              <a:rPr lang="ru-RU" sz="36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»</a:t>
            </a:r>
            <a:endParaRPr lang="ru-RU" sz="3600" b="0" i="1" kern="10" cap="all" dirty="0">
              <a:ln w="9000" cmpd="sng">
                <a:noFill/>
                <a:prstDash val="solid"/>
              </a:ln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881034" y="1785926"/>
            <a:ext cx="8034338" cy="503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lnSpc>
                <a:spcPct val="90000"/>
              </a:lnSpc>
              <a:spcBef>
                <a:spcPts val="600"/>
              </a:spcBef>
              <a:buClr>
                <a:srgbClr val="FFCC00"/>
              </a:buClr>
              <a:buSzPct val="100000"/>
              <a:buFont typeface="Tahoma" pitchFamily="34" charset="0"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Кадеты поступившие после 11 класса </a:t>
            </a:r>
            <a:r>
              <a:rPr lang="ru-RU" sz="2000" b="0" dirty="0">
                <a:solidFill>
                  <a:schemeClr val="tx1"/>
                </a:solidFill>
                <a:cs typeface="Arial" charset="0"/>
              </a:rPr>
              <a:t>принимают военную присягу на 1 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курсе</a:t>
            </a:r>
            <a:endParaRPr lang="ru-RU" sz="2000" b="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196" name="Text Box 2"/>
          <p:cNvSpPr txBox="1">
            <a:spLocks noChangeArrowheads="1"/>
          </p:cNvSpPr>
          <p:nvPr/>
        </p:nvSpPr>
        <p:spPr bwMode="auto">
          <a:xfrm>
            <a:off x="819150" y="5516563"/>
            <a:ext cx="8034338" cy="1081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lnSpc>
                <a:spcPct val="90000"/>
              </a:lnSpc>
              <a:spcBef>
                <a:spcPts val="600"/>
              </a:spcBef>
              <a:buClr>
                <a:srgbClr val="FFCC00"/>
              </a:buClr>
              <a:buSzPct val="100000"/>
              <a:buFont typeface="Tahoma" pitchFamily="34" charset="0"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000" b="0">
                <a:solidFill>
                  <a:schemeClr val="tx1"/>
                </a:solidFill>
                <a:cs typeface="Arial" charset="0"/>
              </a:rPr>
              <a:t>По окончанию 1-го курса каждый кадет</a:t>
            </a:r>
          </a:p>
          <a:p>
            <a:pPr algn="ctr" defTabSz="449263" eaLnBrk="1" hangingPunct="1">
              <a:lnSpc>
                <a:spcPct val="90000"/>
              </a:lnSpc>
              <a:spcBef>
                <a:spcPts val="600"/>
              </a:spcBef>
              <a:buClr>
                <a:srgbClr val="FFCC00"/>
              </a:buClr>
              <a:buSzPct val="100000"/>
              <a:buFont typeface="Tahoma" pitchFamily="34" charset="0"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000" b="0">
                <a:solidFill>
                  <a:schemeClr val="tx1"/>
                </a:solidFill>
                <a:cs typeface="Arial" charset="0"/>
              </a:rPr>
              <a:t>заключает контракт сроком на 10 лет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8198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3" y="2557463"/>
            <a:ext cx="4335462" cy="28908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54613" y="2557463"/>
            <a:ext cx="4319587" cy="28908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201" name="TextBox 14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noFill/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sp>
        <p:nvSpPr>
          <p:cNvPr id="9219" name="Line 21"/>
          <p:cNvSpPr>
            <a:spLocks noChangeShapeType="1"/>
          </p:cNvSpPr>
          <p:nvPr/>
        </p:nvSpPr>
        <p:spPr bwMode="auto">
          <a:xfrm flipV="1">
            <a:off x="4924425" y="3068638"/>
            <a:ext cx="0" cy="720725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0" name="AutoShape 6"/>
          <p:cNvSpPr>
            <a:spLocks noChangeArrowheads="1"/>
          </p:cNvSpPr>
          <p:nvPr/>
        </p:nvSpPr>
        <p:spPr bwMode="auto">
          <a:xfrm>
            <a:off x="72986" y="5233988"/>
            <a:ext cx="3024187" cy="1290637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18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9221" name="AutoShape 6"/>
          <p:cNvSpPr>
            <a:spLocks noChangeArrowheads="1"/>
          </p:cNvSpPr>
          <p:nvPr/>
        </p:nvSpPr>
        <p:spPr bwMode="auto">
          <a:xfrm>
            <a:off x="3452802" y="5233988"/>
            <a:ext cx="3024188" cy="12906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3427413" y="1773238"/>
            <a:ext cx="3024187" cy="1290637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9223" name="AutoShape 6"/>
          <p:cNvSpPr>
            <a:spLocks noChangeArrowheads="1"/>
          </p:cNvSpPr>
          <p:nvPr/>
        </p:nvSpPr>
        <p:spPr bwMode="auto">
          <a:xfrm>
            <a:off x="6753225" y="1773238"/>
            <a:ext cx="3024188" cy="12906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9224" name="AutoShape 6"/>
          <p:cNvSpPr>
            <a:spLocks noChangeArrowheads="1"/>
          </p:cNvSpPr>
          <p:nvPr/>
        </p:nvSpPr>
        <p:spPr bwMode="auto">
          <a:xfrm>
            <a:off x="85725" y="1773238"/>
            <a:ext cx="3024188" cy="1290637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9225" name="Line 21"/>
          <p:cNvSpPr>
            <a:spLocks noChangeShapeType="1"/>
          </p:cNvSpPr>
          <p:nvPr/>
        </p:nvSpPr>
        <p:spPr bwMode="auto">
          <a:xfrm flipH="1" flipV="1">
            <a:off x="2260600" y="3141663"/>
            <a:ext cx="911225" cy="627062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6" name="Line 22"/>
          <p:cNvSpPr>
            <a:spLocks noChangeShapeType="1"/>
          </p:cNvSpPr>
          <p:nvPr/>
        </p:nvSpPr>
        <p:spPr bwMode="auto">
          <a:xfrm flipV="1">
            <a:off x="6797675" y="3141663"/>
            <a:ext cx="1079500" cy="627062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10" name="Rectangle 13"/>
          <p:cNvSpPr>
            <a:spLocks noChangeArrowheads="1"/>
          </p:cNvSpPr>
          <p:nvPr/>
        </p:nvSpPr>
        <p:spPr bwMode="auto">
          <a:xfrm>
            <a:off x="3153885" y="3772495"/>
            <a:ext cx="3701053" cy="709613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dirty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ПРОВОДИТСЯ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dirty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0" dirty="0" smtClean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ШЕСТИ ЦИКЛАХ</a:t>
            </a:r>
            <a:endParaRPr lang="ru-RU" sz="2000" b="0" dirty="0">
              <a:ln w="17780" cmpd="sng">
                <a:noFill/>
                <a:prstDash val="solid"/>
                <a:miter lim="800000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30" name="Line 23"/>
          <p:cNvSpPr>
            <a:spLocks noChangeShapeType="1"/>
          </p:cNvSpPr>
          <p:nvPr/>
        </p:nvSpPr>
        <p:spPr bwMode="auto">
          <a:xfrm flipH="1">
            <a:off x="2381232" y="4500570"/>
            <a:ext cx="793750" cy="722313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-58738" y="1809750"/>
            <a:ext cx="3384606" cy="925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гуманитарных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дисциплин</a:t>
            </a:r>
          </a:p>
        </p:txBody>
      </p:sp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3453135" y="1795214"/>
            <a:ext cx="2956371" cy="1201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Цикл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военно-профессиональных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дисциплин</a:t>
            </a: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-690602" y="5383213"/>
            <a:ext cx="4603750" cy="371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180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1668463" y="161925"/>
            <a:ext cx="63944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55575" eaLnBrk="1" hangingPunct="1">
              <a:spcBef>
                <a:spcPct val="50000"/>
              </a:spcBef>
              <a:defRPr/>
            </a:pP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</a:t>
            </a: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образования: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средне-специальное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10"/>
          <p:cNvSpPr>
            <a:spLocks noChangeArrowheads="1"/>
          </p:cNvSpPr>
          <p:nvPr/>
        </p:nvSpPr>
        <p:spPr bwMode="auto">
          <a:xfrm>
            <a:off x="3509681" y="5361009"/>
            <a:ext cx="2895871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Цикл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ВООРУЖЕНИЯ И СТРЕЛЬБЫ</a:t>
            </a:r>
          </a:p>
        </p:txBody>
      </p:sp>
      <p:sp>
        <p:nvSpPr>
          <p:cNvPr id="80" name="Rectangle 10"/>
          <p:cNvSpPr>
            <a:spLocks noChangeArrowheads="1"/>
          </p:cNvSpPr>
          <p:nvPr/>
        </p:nvSpPr>
        <p:spPr bwMode="auto">
          <a:xfrm>
            <a:off x="6839726" y="1772816"/>
            <a:ext cx="2895871" cy="12025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Цикл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профессионально-технических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дисциплин</a:t>
            </a:r>
          </a:p>
        </p:txBody>
      </p:sp>
      <p:sp>
        <p:nvSpPr>
          <p:cNvPr id="9237" name="Line 23"/>
          <p:cNvSpPr>
            <a:spLocks noChangeShapeType="1"/>
          </p:cNvSpPr>
          <p:nvPr/>
        </p:nvSpPr>
        <p:spPr bwMode="auto">
          <a:xfrm>
            <a:off x="6810388" y="4500570"/>
            <a:ext cx="720725" cy="720725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23778" y="5429166"/>
            <a:ext cx="2967309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Цикл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ФИЗИЧЕСКОЙ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ПОДГОТОВКИ И СПОРТА</a:t>
            </a:r>
          </a:p>
        </p:txBody>
      </p:sp>
      <p:pic>
        <p:nvPicPr>
          <p:cNvPr id="9239" name="Рисунок 2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40" name="TextBox 25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9241" name="AutoShape 6"/>
          <p:cNvSpPr>
            <a:spLocks noChangeArrowheads="1"/>
          </p:cNvSpPr>
          <p:nvPr/>
        </p:nvSpPr>
        <p:spPr bwMode="auto">
          <a:xfrm>
            <a:off x="3081338" y="3778250"/>
            <a:ext cx="3744912" cy="720725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auto">
          <a:xfrm>
            <a:off x="6715158" y="5214950"/>
            <a:ext cx="3024188" cy="12906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6772037" y="5423694"/>
            <a:ext cx="2895871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Цикл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АРТИЛЛЕРИЙ и РАКЕТНЫХ ВОЙСК</a:t>
            </a:r>
            <a:endParaRPr lang="ru-RU" sz="1800" b="0" cap="all" dirty="0"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>
            <a:off x="4952998" y="4500570"/>
            <a:ext cx="45719" cy="714380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Text Box 3"/>
          <p:cNvSpPr txBox="1">
            <a:spLocks noChangeArrowheads="1"/>
          </p:cNvSpPr>
          <p:nvPr/>
        </p:nvSpPr>
        <p:spPr bwMode="auto">
          <a:xfrm>
            <a:off x="1128713" y="115888"/>
            <a:ext cx="7770812" cy="1019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 гуманитарных дисциплин включает в себя гуманитарные, социально-экономические и  </a:t>
            </a:r>
            <a:r>
              <a:rPr lang="ru-RU" sz="2000" b="0" cap="all" dirty="0" err="1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общепрофессиональные</a:t>
            </a: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дисциплины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0244" name="Рисунок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Box 10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7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/>
          <a:srcRect t="9175" r="3003"/>
          <a:stretch/>
        </p:blipFill>
        <p:spPr>
          <a:xfrm>
            <a:off x="5568950" y="1381125"/>
            <a:ext cx="3214688" cy="2257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E:\ \IMG_74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6950" y="4095750"/>
            <a:ext cx="3240088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E:\ \5503d7955c39214263151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8388" y="1435100"/>
            <a:ext cx="3238500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E:\ \IMG_6921.JPG"/>
          <p:cNvPicPr>
            <a:picLocks noChangeAspect="1" noChangeArrowheads="1"/>
          </p:cNvPicPr>
          <p:nvPr/>
        </p:nvPicPr>
        <p:blipFill>
          <a:blip r:embed="rId7" cstate="print"/>
          <a:srcRect r="4868"/>
          <a:stretch>
            <a:fillRect/>
          </a:stretch>
        </p:blipFill>
        <p:spPr bwMode="auto">
          <a:xfrm>
            <a:off x="5568950" y="4024313"/>
            <a:ext cx="3286125" cy="2303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Text Box 4"/>
          <p:cNvSpPr txBox="1">
            <a:spLocks noChangeArrowheads="1"/>
          </p:cNvSpPr>
          <p:nvPr/>
        </p:nvSpPr>
        <p:spPr bwMode="auto">
          <a:xfrm>
            <a:off x="1349375" y="115888"/>
            <a:ext cx="7334250" cy="1019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spcBef>
                <a:spcPts val="1125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 военно-профессиональных дисциплин включает в себя основные военные дисциплины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1268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6725" y="4137025"/>
            <a:ext cx="4064000" cy="25193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725" y="1376363"/>
            <a:ext cx="4054475" cy="2519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7" name="Picture 7" descr="IMG_845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13363" y="1376363"/>
            <a:ext cx="4087812" cy="2519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272" name="TextBox 16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8</a:t>
            </a:r>
          </a:p>
        </p:txBody>
      </p:sp>
      <p:pic>
        <p:nvPicPr>
          <p:cNvPr id="11" name="Picture 10" descr="E:\ \IMG_8550.JPG"/>
          <p:cNvPicPr>
            <a:picLocks noChangeAspect="1" noChangeArrowheads="1"/>
          </p:cNvPicPr>
          <p:nvPr/>
        </p:nvPicPr>
        <p:blipFill>
          <a:blip r:embed="rId7" cstate="print"/>
          <a:srcRect t="9483"/>
          <a:stretch>
            <a:fillRect/>
          </a:stretch>
        </p:blipFill>
        <p:spPr bwMode="auto">
          <a:xfrm>
            <a:off x="5310188" y="4184650"/>
            <a:ext cx="4143375" cy="2500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wrap="square" lIns="91440" tIns="45720" rIns="91440" bIns="45720">
        <a:spAutoFit/>
      </a:bodyPr>
      <a:lstStyle>
        <a:defPPr algn="ctr">
          <a:defRPr sz="5400" b="1" cap="none" spc="0" dirty="0" smtClean="0">
            <a:ln w="17780" cmpd="sng">
              <a:solidFill>
                <a:srgbClr val="FFFFFF"/>
              </a:solidFill>
              <a:prstDash val="solid"/>
              <a:miter lim="800000"/>
            </a:ln>
            <a:gradFill rotWithShape="1">
              <a:gsLst>
                <a:gs pos="0">
                  <a:srgbClr val="000000">
                    <a:tint val="92000"/>
                    <a:shade val="100000"/>
                    <a:satMod val="150000"/>
                  </a:srgbClr>
                </a:gs>
                <a:gs pos="49000">
                  <a:srgbClr val="000000">
                    <a:tint val="89000"/>
                    <a:shade val="90000"/>
                    <a:satMod val="150000"/>
                  </a:srgbClr>
                </a:gs>
                <a:gs pos="50000">
                  <a:srgbClr val="000000">
                    <a:tint val="100000"/>
                    <a:shade val="75000"/>
                    <a:satMod val="150000"/>
                  </a:srgbClr>
                </a:gs>
                <a:gs pos="95000">
                  <a:srgbClr val="000000">
                    <a:shade val="47000"/>
                    <a:satMod val="150000"/>
                  </a:srgbClr>
                </a:gs>
                <a:gs pos="100000">
                  <a:srgbClr val="000000">
                    <a:shade val="39000"/>
                    <a:satMod val="150000"/>
                  </a:srgbClr>
                </a:gs>
              </a:gsLst>
              <a:lin ang="5400000"/>
            </a:gradFill>
            <a:effectLst>
              <a:outerShdw blurRad="50800" algn="tl" rotWithShape="0">
                <a:srgbClr val="000000"/>
              </a:outerShdw>
            </a:effectLst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17870</TotalTime>
  <Words>560</Words>
  <Application>Microsoft Office PowerPoint</Application>
  <PresentationFormat>Лист A4 (210x297 мм)</PresentationFormat>
  <Paragraphs>112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It's OK!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Switsh</dc:creator>
  <cp:lastModifiedBy>Жетписбаев</cp:lastModifiedBy>
  <cp:revision>1519</cp:revision>
  <dcterms:created xsi:type="dcterms:W3CDTF">2004-03-31T18:10:59Z</dcterms:created>
  <dcterms:modified xsi:type="dcterms:W3CDTF">2025-01-09T12:34:56Z</dcterms:modified>
</cp:coreProperties>
</file>